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diagrams/colors2.xml" ContentType="application/vnd.openxmlformats-officedocument.drawingml.diagramColors+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Default Extension="gif" ContentType="image/gif"/>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9"/>
  </p:notesMasterIdLst>
  <p:sldIdLst>
    <p:sldId id="256" r:id="rId2"/>
    <p:sldId id="312" r:id="rId3"/>
    <p:sldId id="295" r:id="rId4"/>
    <p:sldId id="332" r:id="rId5"/>
    <p:sldId id="334" r:id="rId6"/>
    <p:sldId id="333" r:id="rId7"/>
    <p:sldId id="336" r:id="rId8"/>
    <p:sldId id="368" r:id="rId9"/>
    <p:sldId id="369" r:id="rId10"/>
    <p:sldId id="370" r:id="rId11"/>
    <p:sldId id="335" r:id="rId12"/>
    <p:sldId id="298" r:id="rId13"/>
    <p:sldId id="299" r:id="rId14"/>
    <p:sldId id="300" r:id="rId15"/>
    <p:sldId id="337" r:id="rId16"/>
    <p:sldId id="301" r:id="rId17"/>
    <p:sldId id="338" r:id="rId18"/>
    <p:sldId id="339" r:id="rId19"/>
    <p:sldId id="340" r:id="rId20"/>
    <p:sldId id="341" r:id="rId21"/>
    <p:sldId id="342" r:id="rId22"/>
    <p:sldId id="343" r:id="rId23"/>
    <p:sldId id="344" r:id="rId24"/>
    <p:sldId id="356" r:id="rId25"/>
    <p:sldId id="347" r:id="rId26"/>
    <p:sldId id="346" r:id="rId27"/>
    <p:sldId id="350" r:id="rId28"/>
    <p:sldId id="358" r:id="rId29"/>
    <p:sldId id="351" r:id="rId30"/>
    <p:sldId id="352" r:id="rId31"/>
    <p:sldId id="353" r:id="rId32"/>
    <p:sldId id="354" r:id="rId33"/>
    <p:sldId id="357" r:id="rId34"/>
    <p:sldId id="345" r:id="rId35"/>
    <p:sldId id="348" r:id="rId36"/>
    <p:sldId id="349" r:id="rId37"/>
    <p:sldId id="355" r:id="rId38"/>
    <p:sldId id="359" r:id="rId39"/>
    <p:sldId id="360" r:id="rId40"/>
    <p:sldId id="361" r:id="rId41"/>
    <p:sldId id="362" r:id="rId42"/>
    <p:sldId id="363" r:id="rId43"/>
    <p:sldId id="364" r:id="rId44"/>
    <p:sldId id="302" r:id="rId45"/>
    <p:sldId id="365" r:id="rId46"/>
    <p:sldId id="366" r:id="rId47"/>
    <p:sldId id="367" r:id="rId48"/>
  </p:sldIdLst>
  <p:sldSz cx="9144000" cy="6858000" type="screen4x3"/>
  <p:notesSz cx="6858000" cy="9144000"/>
  <p:custDataLst>
    <p:tags r:id="rId50"/>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696" y="-17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2ADE64-C1F7-4E72-816A-828491BF071C}"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B3ACA93F-A325-417B-BE21-32FF0B4CB579}">
      <dgm:prSet phldrT="[Text]" custT="1"/>
      <dgm:spPr/>
      <dgm:t>
        <a:bodyPr/>
        <a:lstStyle/>
        <a:p>
          <a:r>
            <a:rPr lang="en-US" sz="2800" dirty="0" smtClean="0"/>
            <a:t>place value</a:t>
          </a:r>
          <a:endParaRPr lang="en-US" sz="2800" dirty="0"/>
        </a:p>
      </dgm:t>
    </dgm:pt>
    <dgm:pt modelId="{B8B82311-17C6-4501-AC15-451A2D7232AE}" type="parTrans" cxnId="{127D39E8-F104-463A-810C-5036CD616E70}">
      <dgm:prSet/>
      <dgm:spPr/>
      <dgm:t>
        <a:bodyPr/>
        <a:lstStyle/>
        <a:p>
          <a:endParaRPr lang="en-US"/>
        </a:p>
      </dgm:t>
    </dgm:pt>
    <dgm:pt modelId="{2F2B364C-B642-4813-98B9-169698C465B0}" type="sibTrans" cxnId="{127D39E8-F104-463A-810C-5036CD616E70}">
      <dgm:prSet/>
      <dgm:spPr/>
      <dgm:t>
        <a:bodyPr/>
        <a:lstStyle/>
        <a:p>
          <a:endParaRPr lang="en-US"/>
        </a:p>
      </dgm:t>
    </dgm:pt>
    <dgm:pt modelId="{17C3D953-E1E7-4CC4-B1AD-ADF7587D6285}">
      <dgm:prSet phldrT="[Text]" custT="1"/>
      <dgm:spPr/>
      <dgm:t>
        <a:bodyPr/>
        <a:lstStyle/>
        <a:p>
          <a:r>
            <a:rPr lang="en-US" sz="2800" dirty="0" smtClean="0"/>
            <a:t>know which of the double-digit numbers are larger or smaller</a:t>
          </a:r>
          <a:endParaRPr lang="en-US" sz="2800" dirty="0"/>
        </a:p>
      </dgm:t>
    </dgm:pt>
    <dgm:pt modelId="{5E4D2AED-207C-4C0B-A710-A005F0CF8164}" type="parTrans" cxnId="{8E300CC7-C335-418D-97B8-95A8BAA554DE}">
      <dgm:prSet/>
      <dgm:spPr/>
      <dgm:t>
        <a:bodyPr/>
        <a:lstStyle/>
        <a:p>
          <a:endParaRPr lang="en-US"/>
        </a:p>
      </dgm:t>
    </dgm:pt>
    <dgm:pt modelId="{8DD494F2-31DB-479A-89C7-F12BC336096D}" type="sibTrans" cxnId="{8E300CC7-C335-418D-97B8-95A8BAA554DE}">
      <dgm:prSet/>
      <dgm:spPr/>
      <dgm:t>
        <a:bodyPr/>
        <a:lstStyle/>
        <a:p>
          <a:endParaRPr lang="en-US"/>
        </a:p>
      </dgm:t>
    </dgm:pt>
    <dgm:pt modelId="{64ADE2AA-BBCE-4DB9-843A-59049991EE1F}">
      <dgm:prSet phldrT="[Text]" custT="1"/>
      <dgm:spPr/>
      <dgm:t>
        <a:bodyPr/>
        <a:lstStyle/>
        <a:p>
          <a:r>
            <a:rPr lang="en-US" sz="2800" dirty="0" smtClean="0"/>
            <a:t>mentally solve double-digit addition</a:t>
          </a:r>
          <a:endParaRPr lang="en-US" sz="2800" dirty="0"/>
        </a:p>
      </dgm:t>
    </dgm:pt>
    <dgm:pt modelId="{8E9757F1-B88E-46EB-9F9C-68B925726B9F}" type="parTrans" cxnId="{AE2B7594-FF2D-45AC-8EA9-379FA94AE540}">
      <dgm:prSet/>
      <dgm:spPr/>
      <dgm:t>
        <a:bodyPr/>
        <a:lstStyle/>
        <a:p>
          <a:endParaRPr lang="en-US"/>
        </a:p>
      </dgm:t>
    </dgm:pt>
    <dgm:pt modelId="{55C20E55-82CB-4937-B8D0-EDE4161D5B82}" type="sibTrans" cxnId="{AE2B7594-FF2D-45AC-8EA9-379FA94AE540}">
      <dgm:prSet/>
      <dgm:spPr/>
      <dgm:t>
        <a:bodyPr/>
        <a:lstStyle/>
        <a:p>
          <a:endParaRPr lang="en-US"/>
        </a:p>
      </dgm:t>
    </dgm:pt>
    <dgm:pt modelId="{563C33EC-C4E8-4E42-8F91-06089C8BF46D}">
      <dgm:prSet phldrT="[Text]" custT="1"/>
      <dgm:spPr/>
      <dgm:t>
        <a:bodyPr/>
        <a:lstStyle/>
        <a:p>
          <a:r>
            <a:rPr lang="en-US" sz="2800" dirty="0" smtClean="0"/>
            <a:t>read hours and minutes on a clock </a:t>
          </a:r>
          <a:endParaRPr lang="en-US" sz="2800" dirty="0"/>
        </a:p>
      </dgm:t>
    </dgm:pt>
    <dgm:pt modelId="{5A1B2740-065D-4C5E-8A67-9B0F78CDDACC}" type="parTrans" cxnId="{BF6C5BB0-A362-4183-9B9A-AA60C228A694}">
      <dgm:prSet/>
      <dgm:spPr/>
      <dgm:t>
        <a:bodyPr/>
        <a:lstStyle/>
        <a:p>
          <a:endParaRPr lang="en-US"/>
        </a:p>
      </dgm:t>
    </dgm:pt>
    <dgm:pt modelId="{82CFAE7D-B9B5-40E7-A228-CC9FA0C65816}" type="sibTrans" cxnId="{BF6C5BB0-A362-4183-9B9A-AA60C228A694}">
      <dgm:prSet/>
      <dgm:spPr/>
      <dgm:t>
        <a:bodyPr/>
        <a:lstStyle/>
        <a:p>
          <a:endParaRPr lang="en-US"/>
        </a:p>
      </dgm:t>
    </dgm:pt>
    <dgm:pt modelId="{7972DBAD-A537-4B49-B32E-BD39013AFC60}">
      <dgm:prSet phldrT="[Text]" custT="1"/>
      <dgm:spPr/>
      <dgm:t>
        <a:bodyPr/>
        <a:lstStyle/>
        <a:p>
          <a:r>
            <a:rPr lang="en-US" sz="2800" dirty="0" smtClean="0"/>
            <a:t>solve money problems</a:t>
          </a:r>
          <a:endParaRPr lang="en-US" sz="2800" dirty="0"/>
        </a:p>
      </dgm:t>
    </dgm:pt>
    <dgm:pt modelId="{6A666DC3-7BF3-4AD4-A787-BAF3E8EF7EC6}" type="parTrans" cxnId="{5AF23718-A0B6-48CE-8667-D8D0C1A28F37}">
      <dgm:prSet/>
      <dgm:spPr/>
      <dgm:t>
        <a:bodyPr/>
        <a:lstStyle/>
        <a:p>
          <a:endParaRPr lang="en-US"/>
        </a:p>
      </dgm:t>
    </dgm:pt>
    <dgm:pt modelId="{92DC6638-0C73-40A4-BA00-A6D6C907F08F}" type="sibTrans" cxnId="{5AF23718-A0B6-48CE-8667-D8D0C1A28F37}">
      <dgm:prSet/>
      <dgm:spPr/>
      <dgm:t>
        <a:bodyPr/>
        <a:lstStyle/>
        <a:p>
          <a:endParaRPr lang="en-US"/>
        </a:p>
      </dgm:t>
    </dgm:pt>
    <dgm:pt modelId="{431F1265-02B1-40AF-A9DB-9FD3EFF5BA17}">
      <dgm:prSet phldrT="[Text]" custT="1"/>
      <dgm:spPr/>
      <dgm:t>
        <a:bodyPr/>
        <a:lstStyle/>
        <a:p>
          <a:r>
            <a:rPr lang="en-US" sz="2800" dirty="0" smtClean="0"/>
            <a:t>solve balance-beam problems</a:t>
          </a:r>
          <a:endParaRPr lang="en-US" sz="2800" dirty="0"/>
        </a:p>
      </dgm:t>
    </dgm:pt>
    <dgm:pt modelId="{6D6D1DE0-98CB-4E74-9ECC-73EB9B49AD7C}" type="parTrans" cxnId="{4729F19D-5902-49BD-B400-A3A44238146F}">
      <dgm:prSet/>
      <dgm:spPr/>
      <dgm:t>
        <a:bodyPr/>
        <a:lstStyle/>
        <a:p>
          <a:endParaRPr lang="en-US"/>
        </a:p>
      </dgm:t>
    </dgm:pt>
    <dgm:pt modelId="{162560DA-12F4-4A69-9F7F-23FF5782428B}" type="sibTrans" cxnId="{4729F19D-5902-49BD-B400-A3A44238146F}">
      <dgm:prSet/>
      <dgm:spPr/>
      <dgm:t>
        <a:bodyPr/>
        <a:lstStyle/>
        <a:p>
          <a:endParaRPr lang="en-US"/>
        </a:p>
      </dgm:t>
    </dgm:pt>
    <dgm:pt modelId="{7ECC2B6F-5132-4069-83B1-60F852421273}" type="pres">
      <dgm:prSet presAssocID="{3E2ADE64-C1F7-4E72-816A-828491BF071C}" presName="linear" presStyleCnt="0">
        <dgm:presLayoutVars>
          <dgm:dir/>
          <dgm:animLvl val="lvl"/>
          <dgm:resizeHandles val="exact"/>
        </dgm:presLayoutVars>
      </dgm:prSet>
      <dgm:spPr/>
    </dgm:pt>
    <dgm:pt modelId="{0868EC82-7C9A-4287-A4DA-E0D6DDCE7503}" type="pres">
      <dgm:prSet presAssocID="{B3ACA93F-A325-417B-BE21-32FF0B4CB579}" presName="parentLin" presStyleCnt="0"/>
      <dgm:spPr/>
    </dgm:pt>
    <dgm:pt modelId="{947D229D-76CC-431B-98DB-7AE70901B4D5}" type="pres">
      <dgm:prSet presAssocID="{B3ACA93F-A325-417B-BE21-32FF0B4CB579}" presName="parentLeftMargin" presStyleLbl="node1" presStyleIdx="0" presStyleCnt="6"/>
      <dgm:spPr/>
    </dgm:pt>
    <dgm:pt modelId="{9E5756AA-7191-4355-9E4F-AB0F52788701}" type="pres">
      <dgm:prSet presAssocID="{B3ACA93F-A325-417B-BE21-32FF0B4CB579}" presName="parentText" presStyleLbl="node1" presStyleIdx="0" presStyleCnt="6">
        <dgm:presLayoutVars>
          <dgm:chMax val="0"/>
          <dgm:bulletEnabled val="1"/>
        </dgm:presLayoutVars>
      </dgm:prSet>
      <dgm:spPr/>
      <dgm:t>
        <a:bodyPr/>
        <a:lstStyle/>
        <a:p>
          <a:endParaRPr lang="en-US"/>
        </a:p>
      </dgm:t>
    </dgm:pt>
    <dgm:pt modelId="{983B1ED8-7218-4102-8DB9-6D75F8FA3272}" type="pres">
      <dgm:prSet presAssocID="{B3ACA93F-A325-417B-BE21-32FF0B4CB579}" presName="negativeSpace" presStyleCnt="0"/>
      <dgm:spPr/>
    </dgm:pt>
    <dgm:pt modelId="{2E1552C4-D6E3-4063-924C-5AA5C842ED7D}" type="pres">
      <dgm:prSet presAssocID="{B3ACA93F-A325-417B-BE21-32FF0B4CB579}" presName="childText" presStyleLbl="conFgAcc1" presStyleIdx="0" presStyleCnt="6">
        <dgm:presLayoutVars>
          <dgm:bulletEnabled val="1"/>
        </dgm:presLayoutVars>
      </dgm:prSet>
      <dgm:spPr/>
    </dgm:pt>
    <dgm:pt modelId="{561FE55E-0FD3-441C-8A2F-BA1D63BE9885}" type="pres">
      <dgm:prSet presAssocID="{2F2B364C-B642-4813-98B9-169698C465B0}" presName="spaceBetweenRectangles" presStyleCnt="0"/>
      <dgm:spPr/>
    </dgm:pt>
    <dgm:pt modelId="{800B1EDC-F901-4CDB-AD75-2DA83F84570F}" type="pres">
      <dgm:prSet presAssocID="{64ADE2AA-BBCE-4DB9-843A-59049991EE1F}" presName="parentLin" presStyleCnt="0"/>
      <dgm:spPr/>
    </dgm:pt>
    <dgm:pt modelId="{1EA83DC2-7BFF-48C9-A88F-C2880B67895F}" type="pres">
      <dgm:prSet presAssocID="{64ADE2AA-BBCE-4DB9-843A-59049991EE1F}" presName="parentLeftMargin" presStyleLbl="node1" presStyleIdx="0" presStyleCnt="6"/>
      <dgm:spPr/>
    </dgm:pt>
    <dgm:pt modelId="{B176F28C-CE1F-409F-958C-2D98FDE5486C}" type="pres">
      <dgm:prSet presAssocID="{64ADE2AA-BBCE-4DB9-843A-59049991EE1F}" presName="parentText" presStyleLbl="node1" presStyleIdx="1" presStyleCnt="6">
        <dgm:presLayoutVars>
          <dgm:chMax val="0"/>
          <dgm:bulletEnabled val="1"/>
        </dgm:presLayoutVars>
      </dgm:prSet>
      <dgm:spPr/>
      <dgm:t>
        <a:bodyPr/>
        <a:lstStyle/>
        <a:p>
          <a:endParaRPr lang="en-US"/>
        </a:p>
      </dgm:t>
    </dgm:pt>
    <dgm:pt modelId="{B327DA11-7CEE-49FB-A9AC-4F7EE589DB82}" type="pres">
      <dgm:prSet presAssocID="{64ADE2AA-BBCE-4DB9-843A-59049991EE1F}" presName="negativeSpace" presStyleCnt="0"/>
      <dgm:spPr/>
    </dgm:pt>
    <dgm:pt modelId="{4F5912AA-FC30-46DD-9810-B1D523289CD8}" type="pres">
      <dgm:prSet presAssocID="{64ADE2AA-BBCE-4DB9-843A-59049991EE1F}" presName="childText" presStyleLbl="conFgAcc1" presStyleIdx="1" presStyleCnt="6">
        <dgm:presLayoutVars>
          <dgm:bulletEnabled val="1"/>
        </dgm:presLayoutVars>
      </dgm:prSet>
      <dgm:spPr/>
      <dgm:t>
        <a:bodyPr/>
        <a:lstStyle/>
        <a:p>
          <a:endParaRPr lang="en-US"/>
        </a:p>
      </dgm:t>
    </dgm:pt>
    <dgm:pt modelId="{2157515A-571F-4E8B-AA8B-C92B18385505}" type="pres">
      <dgm:prSet presAssocID="{55C20E55-82CB-4937-B8D0-EDE4161D5B82}" presName="spaceBetweenRectangles" presStyleCnt="0"/>
      <dgm:spPr/>
    </dgm:pt>
    <dgm:pt modelId="{6962C1DC-63F5-415A-92FB-1F18067E11EE}" type="pres">
      <dgm:prSet presAssocID="{17C3D953-E1E7-4CC4-B1AD-ADF7587D6285}" presName="parentLin" presStyleCnt="0"/>
      <dgm:spPr/>
    </dgm:pt>
    <dgm:pt modelId="{BE181FD1-0DEA-49E3-9F9F-DE9EE5B687AB}" type="pres">
      <dgm:prSet presAssocID="{17C3D953-E1E7-4CC4-B1AD-ADF7587D6285}" presName="parentLeftMargin" presStyleLbl="node1" presStyleIdx="1" presStyleCnt="6"/>
      <dgm:spPr/>
    </dgm:pt>
    <dgm:pt modelId="{13458597-4C24-4366-A320-5A9D418F2180}" type="pres">
      <dgm:prSet presAssocID="{17C3D953-E1E7-4CC4-B1AD-ADF7587D6285}" presName="parentText" presStyleLbl="node1" presStyleIdx="2" presStyleCnt="6" custScaleY="133638">
        <dgm:presLayoutVars>
          <dgm:chMax val="0"/>
          <dgm:bulletEnabled val="1"/>
        </dgm:presLayoutVars>
      </dgm:prSet>
      <dgm:spPr/>
      <dgm:t>
        <a:bodyPr/>
        <a:lstStyle/>
        <a:p>
          <a:endParaRPr lang="en-US"/>
        </a:p>
      </dgm:t>
    </dgm:pt>
    <dgm:pt modelId="{0B05DB33-27B2-4F9C-96E6-D3810C0C8131}" type="pres">
      <dgm:prSet presAssocID="{17C3D953-E1E7-4CC4-B1AD-ADF7587D6285}" presName="negativeSpace" presStyleCnt="0"/>
      <dgm:spPr/>
    </dgm:pt>
    <dgm:pt modelId="{29036B4B-8EB9-46A5-A127-D16BEC3E05FF}" type="pres">
      <dgm:prSet presAssocID="{17C3D953-E1E7-4CC4-B1AD-ADF7587D6285}" presName="childText" presStyleLbl="conFgAcc1" presStyleIdx="2" presStyleCnt="6">
        <dgm:presLayoutVars>
          <dgm:bulletEnabled val="1"/>
        </dgm:presLayoutVars>
      </dgm:prSet>
      <dgm:spPr/>
    </dgm:pt>
    <dgm:pt modelId="{15DB9DBD-CD42-46BC-9FE3-7D9274AAB296}" type="pres">
      <dgm:prSet presAssocID="{8DD494F2-31DB-479A-89C7-F12BC336096D}" presName="spaceBetweenRectangles" presStyleCnt="0"/>
      <dgm:spPr/>
    </dgm:pt>
    <dgm:pt modelId="{8D56B551-24FC-4C74-A751-6AEEA465398B}" type="pres">
      <dgm:prSet presAssocID="{563C33EC-C4E8-4E42-8F91-06089C8BF46D}" presName="parentLin" presStyleCnt="0"/>
      <dgm:spPr/>
    </dgm:pt>
    <dgm:pt modelId="{E09D8335-7C1B-49C1-BC30-B77D3D465060}" type="pres">
      <dgm:prSet presAssocID="{563C33EC-C4E8-4E42-8F91-06089C8BF46D}" presName="parentLeftMargin" presStyleLbl="node1" presStyleIdx="2" presStyleCnt="6"/>
      <dgm:spPr/>
    </dgm:pt>
    <dgm:pt modelId="{4F60023E-A847-4701-87D1-50C26B9DCC57}" type="pres">
      <dgm:prSet presAssocID="{563C33EC-C4E8-4E42-8F91-06089C8BF46D}" presName="parentText" presStyleLbl="node1" presStyleIdx="3" presStyleCnt="6">
        <dgm:presLayoutVars>
          <dgm:chMax val="0"/>
          <dgm:bulletEnabled val="1"/>
        </dgm:presLayoutVars>
      </dgm:prSet>
      <dgm:spPr/>
    </dgm:pt>
    <dgm:pt modelId="{C0973B8C-9A95-4B59-B27D-8F423E047602}" type="pres">
      <dgm:prSet presAssocID="{563C33EC-C4E8-4E42-8F91-06089C8BF46D}" presName="negativeSpace" presStyleCnt="0"/>
      <dgm:spPr/>
    </dgm:pt>
    <dgm:pt modelId="{7DC69AE9-D6A0-4EBA-9E41-7A5B10BFC69E}" type="pres">
      <dgm:prSet presAssocID="{563C33EC-C4E8-4E42-8F91-06089C8BF46D}" presName="childText" presStyleLbl="conFgAcc1" presStyleIdx="3" presStyleCnt="6">
        <dgm:presLayoutVars>
          <dgm:bulletEnabled val="1"/>
        </dgm:presLayoutVars>
      </dgm:prSet>
      <dgm:spPr/>
    </dgm:pt>
    <dgm:pt modelId="{81E21689-CF18-4B26-9F1E-C188F2C84F0E}" type="pres">
      <dgm:prSet presAssocID="{82CFAE7D-B9B5-40E7-A228-CC9FA0C65816}" presName="spaceBetweenRectangles" presStyleCnt="0"/>
      <dgm:spPr/>
    </dgm:pt>
    <dgm:pt modelId="{1C95AA0F-FE9C-4317-8525-50F0DD079231}" type="pres">
      <dgm:prSet presAssocID="{7972DBAD-A537-4B49-B32E-BD39013AFC60}" presName="parentLin" presStyleCnt="0"/>
      <dgm:spPr/>
    </dgm:pt>
    <dgm:pt modelId="{E6DA463F-2706-4DD4-9282-4973ACA1868C}" type="pres">
      <dgm:prSet presAssocID="{7972DBAD-A537-4B49-B32E-BD39013AFC60}" presName="parentLeftMargin" presStyleLbl="node1" presStyleIdx="3" presStyleCnt="6"/>
      <dgm:spPr/>
    </dgm:pt>
    <dgm:pt modelId="{E16ECACA-41D2-4CAD-A3B9-FBD4B6C5EE8A}" type="pres">
      <dgm:prSet presAssocID="{7972DBAD-A537-4B49-B32E-BD39013AFC60}" presName="parentText" presStyleLbl="node1" presStyleIdx="4" presStyleCnt="6">
        <dgm:presLayoutVars>
          <dgm:chMax val="0"/>
          <dgm:bulletEnabled val="1"/>
        </dgm:presLayoutVars>
      </dgm:prSet>
      <dgm:spPr/>
      <dgm:t>
        <a:bodyPr/>
        <a:lstStyle/>
        <a:p>
          <a:endParaRPr lang="en-US"/>
        </a:p>
      </dgm:t>
    </dgm:pt>
    <dgm:pt modelId="{BEAA95CB-6001-427E-BDB0-1ABDF0D5ADA4}" type="pres">
      <dgm:prSet presAssocID="{7972DBAD-A537-4B49-B32E-BD39013AFC60}" presName="negativeSpace" presStyleCnt="0"/>
      <dgm:spPr/>
    </dgm:pt>
    <dgm:pt modelId="{4B70D2FE-7752-474F-BB55-7322606D5306}" type="pres">
      <dgm:prSet presAssocID="{7972DBAD-A537-4B49-B32E-BD39013AFC60}" presName="childText" presStyleLbl="conFgAcc1" presStyleIdx="4" presStyleCnt="6">
        <dgm:presLayoutVars>
          <dgm:bulletEnabled val="1"/>
        </dgm:presLayoutVars>
      </dgm:prSet>
      <dgm:spPr/>
    </dgm:pt>
    <dgm:pt modelId="{97064408-F154-403D-BB17-723A5AE8061E}" type="pres">
      <dgm:prSet presAssocID="{92DC6638-0C73-40A4-BA00-A6D6C907F08F}" presName="spaceBetweenRectangles" presStyleCnt="0"/>
      <dgm:spPr/>
    </dgm:pt>
    <dgm:pt modelId="{03FBBDB9-57D7-4286-82ED-27B69C7B9D87}" type="pres">
      <dgm:prSet presAssocID="{431F1265-02B1-40AF-A9DB-9FD3EFF5BA17}" presName="parentLin" presStyleCnt="0"/>
      <dgm:spPr/>
    </dgm:pt>
    <dgm:pt modelId="{D0FFBC3E-E422-4DCE-91B7-FAFA81132AE1}" type="pres">
      <dgm:prSet presAssocID="{431F1265-02B1-40AF-A9DB-9FD3EFF5BA17}" presName="parentLeftMargin" presStyleLbl="node1" presStyleIdx="4" presStyleCnt="6"/>
      <dgm:spPr/>
    </dgm:pt>
    <dgm:pt modelId="{80C7B05E-5CED-4446-88E1-E64CC925EFB4}" type="pres">
      <dgm:prSet presAssocID="{431F1265-02B1-40AF-A9DB-9FD3EFF5BA17}" presName="parentText" presStyleLbl="node1" presStyleIdx="5" presStyleCnt="6">
        <dgm:presLayoutVars>
          <dgm:chMax val="0"/>
          <dgm:bulletEnabled val="1"/>
        </dgm:presLayoutVars>
      </dgm:prSet>
      <dgm:spPr/>
      <dgm:t>
        <a:bodyPr/>
        <a:lstStyle/>
        <a:p>
          <a:endParaRPr lang="en-US"/>
        </a:p>
      </dgm:t>
    </dgm:pt>
    <dgm:pt modelId="{DF3A46FB-69E9-4291-9A01-9C191C2D246A}" type="pres">
      <dgm:prSet presAssocID="{431F1265-02B1-40AF-A9DB-9FD3EFF5BA17}" presName="negativeSpace" presStyleCnt="0"/>
      <dgm:spPr/>
    </dgm:pt>
    <dgm:pt modelId="{0DEF1A86-A3B5-4521-A4E8-EC141115F895}" type="pres">
      <dgm:prSet presAssocID="{431F1265-02B1-40AF-A9DB-9FD3EFF5BA17}" presName="childText" presStyleLbl="conFgAcc1" presStyleIdx="5" presStyleCnt="6">
        <dgm:presLayoutVars>
          <dgm:bulletEnabled val="1"/>
        </dgm:presLayoutVars>
      </dgm:prSet>
      <dgm:spPr/>
    </dgm:pt>
  </dgm:ptLst>
  <dgm:cxnLst>
    <dgm:cxn modelId="{8E300CC7-C335-418D-97B8-95A8BAA554DE}" srcId="{3E2ADE64-C1F7-4E72-816A-828491BF071C}" destId="{17C3D953-E1E7-4CC4-B1AD-ADF7587D6285}" srcOrd="2" destOrd="0" parTransId="{5E4D2AED-207C-4C0B-A710-A005F0CF8164}" sibTransId="{8DD494F2-31DB-479A-89C7-F12BC336096D}"/>
    <dgm:cxn modelId="{6A13FEC3-E3A8-43E4-A20E-1F431393F640}" type="presOf" srcId="{3E2ADE64-C1F7-4E72-816A-828491BF071C}" destId="{7ECC2B6F-5132-4069-83B1-60F852421273}" srcOrd="0" destOrd="0" presId="urn:microsoft.com/office/officeart/2005/8/layout/list1"/>
    <dgm:cxn modelId="{5AF23718-A0B6-48CE-8667-D8D0C1A28F37}" srcId="{3E2ADE64-C1F7-4E72-816A-828491BF071C}" destId="{7972DBAD-A537-4B49-B32E-BD39013AFC60}" srcOrd="4" destOrd="0" parTransId="{6A666DC3-7BF3-4AD4-A787-BAF3E8EF7EC6}" sibTransId="{92DC6638-0C73-40A4-BA00-A6D6C907F08F}"/>
    <dgm:cxn modelId="{D93B641E-51B9-4709-9FCC-AFE9B3CF9C86}" type="presOf" srcId="{7972DBAD-A537-4B49-B32E-BD39013AFC60}" destId="{E6DA463F-2706-4DD4-9282-4973ACA1868C}" srcOrd="0" destOrd="0" presId="urn:microsoft.com/office/officeart/2005/8/layout/list1"/>
    <dgm:cxn modelId="{A4C49861-1761-4FA5-8D7A-A6DACDF19F25}" type="presOf" srcId="{7972DBAD-A537-4B49-B32E-BD39013AFC60}" destId="{E16ECACA-41D2-4CAD-A3B9-FBD4B6C5EE8A}" srcOrd="1" destOrd="0" presId="urn:microsoft.com/office/officeart/2005/8/layout/list1"/>
    <dgm:cxn modelId="{D9A76ACA-9280-4121-8AB3-1E6AAA923905}" type="presOf" srcId="{431F1265-02B1-40AF-A9DB-9FD3EFF5BA17}" destId="{D0FFBC3E-E422-4DCE-91B7-FAFA81132AE1}" srcOrd="0" destOrd="0" presId="urn:microsoft.com/office/officeart/2005/8/layout/list1"/>
    <dgm:cxn modelId="{9CECF652-0861-4FB7-9DC5-EF633067C31D}" type="presOf" srcId="{563C33EC-C4E8-4E42-8F91-06089C8BF46D}" destId="{4F60023E-A847-4701-87D1-50C26B9DCC57}" srcOrd="1" destOrd="0" presId="urn:microsoft.com/office/officeart/2005/8/layout/list1"/>
    <dgm:cxn modelId="{BF6C5BB0-A362-4183-9B9A-AA60C228A694}" srcId="{3E2ADE64-C1F7-4E72-816A-828491BF071C}" destId="{563C33EC-C4E8-4E42-8F91-06089C8BF46D}" srcOrd="3" destOrd="0" parTransId="{5A1B2740-065D-4C5E-8A67-9B0F78CDDACC}" sibTransId="{82CFAE7D-B9B5-40E7-A228-CC9FA0C65816}"/>
    <dgm:cxn modelId="{127D39E8-F104-463A-810C-5036CD616E70}" srcId="{3E2ADE64-C1F7-4E72-816A-828491BF071C}" destId="{B3ACA93F-A325-417B-BE21-32FF0B4CB579}" srcOrd="0" destOrd="0" parTransId="{B8B82311-17C6-4501-AC15-451A2D7232AE}" sibTransId="{2F2B364C-B642-4813-98B9-169698C465B0}"/>
    <dgm:cxn modelId="{4729F19D-5902-49BD-B400-A3A44238146F}" srcId="{3E2ADE64-C1F7-4E72-816A-828491BF071C}" destId="{431F1265-02B1-40AF-A9DB-9FD3EFF5BA17}" srcOrd="5" destOrd="0" parTransId="{6D6D1DE0-98CB-4E74-9ECC-73EB9B49AD7C}" sibTransId="{162560DA-12F4-4A69-9F7F-23FF5782428B}"/>
    <dgm:cxn modelId="{9CD9CC61-E17B-4623-95E1-0ED614B1CB58}" type="presOf" srcId="{17C3D953-E1E7-4CC4-B1AD-ADF7587D6285}" destId="{BE181FD1-0DEA-49E3-9F9F-DE9EE5B687AB}" srcOrd="0" destOrd="0" presId="urn:microsoft.com/office/officeart/2005/8/layout/list1"/>
    <dgm:cxn modelId="{8D0679C8-695C-4512-86CF-58D50F7796BF}" type="presOf" srcId="{431F1265-02B1-40AF-A9DB-9FD3EFF5BA17}" destId="{80C7B05E-5CED-4446-88E1-E64CC925EFB4}" srcOrd="1" destOrd="0" presId="urn:microsoft.com/office/officeart/2005/8/layout/list1"/>
    <dgm:cxn modelId="{15B71B93-6D7A-4A2F-B61B-41F3253E2A5D}" type="presOf" srcId="{64ADE2AA-BBCE-4DB9-843A-59049991EE1F}" destId="{1EA83DC2-7BFF-48C9-A88F-C2880B67895F}" srcOrd="0" destOrd="0" presId="urn:microsoft.com/office/officeart/2005/8/layout/list1"/>
    <dgm:cxn modelId="{F45671A1-DF99-40C6-912C-23BE6FF8BE7F}" type="presOf" srcId="{64ADE2AA-BBCE-4DB9-843A-59049991EE1F}" destId="{B176F28C-CE1F-409F-958C-2D98FDE5486C}" srcOrd="1" destOrd="0" presId="urn:microsoft.com/office/officeart/2005/8/layout/list1"/>
    <dgm:cxn modelId="{6F4A9143-A98D-4164-85EB-D8AFA46CE2FE}" type="presOf" srcId="{B3ACA93F-A325-417B-BE21-32FF0B4CB579}" destId="{9E5756AA-7191-4355-9E4F-AB0F52788701}" srcOrd="1" destOrd="0" presId="urn:microsoft.com/office/officeart/2005/8/layout/list1"/>
    <dgm:cxn modelId="{9F418657-F1B0-4256-B711-6BF899524150}" type="presOf" srcId="{17C3D953-E1E7-4CC4-B1AD-ADF7587D6285}" destId="{13458597-4C24-4366-A320-5A9D418F2180}" srcOrd="1" destOrd="0" presId="urn:microsoft.com/office/officeart/2005/8/layout/list1"/>
    <dgm:cxn modelId="{72319D32-AA24-443A-AF09-D24B6C2F9867}" type="presOf" srcId="{563C33EC-C4E8-4E42-8F91-06089C8BF46D}" destId="{E09D8335-7C1B-49C1-BC30-B77D3D465060}" srcOrd="0" destOrd="0" presId="urn:microsoft.com/office/officeart/2005/8/layout/list1"/>
    <dgm:cxn modelId="{AE2B7594-FF2D-45AC-8EA9-379FA94AE540}" srcId="{3E2ADE64-C1F7-4E72-816A-828491BF071C}" destId="{64ADE2AA-BBCE-4DB9-843A-59049991EE1F}" srcOrd="1" destOrd="0" parTransId="{8E9757F1-B88E-46EB-9F9C-68B925726B9F}" sibTransId="{55C20E55-82CB-4937-B8D0-EDE4161D5B82}"/>
    <dgm:cxn modelId="{FE38E1C5-038C-4452-BE78-3B0AB68B7CDF}" type="presOf" srcId="{B3ACA93F-A325-417B-BE21-32FF0B4CB579}" destId="{947D229D-76CC-431B-98DB-7AE70901B4D5}" srcOrd="0" destOrd="0" presId="urn:microsoft.com/office/officeart/2005/8/layout/list1"/>
    <dgm:cxn modelId="{2363325F-893B-4400-A0B8-928F4F86C81F}" type="presParOf" srcId="{7ECC2B6F-5132-4069-83B1-60F852421273}" destId="{0868EC82-7C9A-4287-A4DA-E0D6DDCE7503}" srcOrd="0" destOrd="0" presId="urn:microsoft.com/office/officeart/2005/8/layout/list1"/>
    <dgm:cxn modelId="{9370EB9A-8960-413A-BDED-D70EF3C5ED9D}" type="presParOf" srcId="{0868EC82-7C9A-4287-A4DA-E0D6DDCE7503}" destId="{947D229D-76CC-431B-98DB-7AE70901B4D5}" srcOrd="0" destOrd="0" presId="urn:microsoft.com/office/officeart/2005/8/layout/list1"/>
    <dgm:cxn modelId="{AC6B6E0B-0249-4515-A1EA-66FFF50E4684}" type="presParOf" srcId="{0868EC82-7C9A-4287-A4DA-E0D6DDCE7503}" destId="{9E5756AA-7191-4355-9E4F-AB0F52788701}" srcOrd="1" destOrd="0" presId="urn:microsoft.com/office/officeart/2005/8/layout/list1"/>
    <dgm:cxn modelId="{A0E18C8D-7217-43F4-B2CC-4CAA5884D19B}" type="presParOf" srcId="{7ECC2B6F-5132-4069-83B1-60F852421273}" destId="{983B1ED8-7218-4102-8DB9-6D75F8FA3272}" srcOrd="1" destOrd="0" presId="urn:microsoft.com/office/officeart/2005/8/layout/list1"/>
    <dgm:cxn modelId="{09777425-0EF0-4C9B-922A-540DA329FF64}" type="presParOf" srcId="{7ECC2B6F-5132-4069-83B1-60F852421273}" destId="{2E1552C4-D6E3-4063-924C-5AA5C842ED7D}" srcOrd="2" destOrd="0" presId="urn:microsoft.com/office/officeart/2005/8/layout/list1"/>
    <dgm:cxn modelId="{9E47C8E4-1AEA-4694-A5BE-10B25AFC3C4B}" type="presParOf" srcId="{7ECC2B6F-5132-4069-83B1-60F852421273}" destId="{561FE55E-0FD3-441C-8A2F-BA1D63BE9885}" srcOrd="3" destOrd="0" presId="urn:microsoft.com/office/officeart/2005/8/layout/list1"/>
    <dgm:cxn modelId="{CF2742FC-52F2-4FAE-A4A4-A4E3CA7E6FB9}" type="presParOf" srcId="{7ECC2B6F-5132-4069-83B1-60F852421273}" destId="{800B1EDC-F901-4CDB-AD75-2DA83F84570F}" srcOrd="4" destOrd="0" presId="urn:microsoft.com/office/officeart/2005/8/layout/list1"/>
    <dgm:cxn modelId="{DC985E65-2E26-4287-808D-C50543D5FC9B}" type="presParOf" srcId="{800B1EDC-F901-4CDB-AD75-2DA83F84570F}" destId="{1EA83DC2-7BFF-48C9-A88F-C2880B67895F}" srcOrd="0" destOrd="0" presId="urn:microsoft.com/office/officeart/2005/8/layout/list1"/>
    <dgm:cxn modelId="{DF5EB71E-5255-430B-B799-241FF1FE67B5}" type="presParOf" srcId="{800B1EDC-F901-4CDB-AD75-2DA83F84570F}" destId="{B176F28C-CE1F-409F-958C-2D98FDE5486C}" srcOrd="1" destOrd="0" presId="urn:microsoft.com/office/officeart/2005/8/layout/list1"/>
    <dgm:cxn modelId="{C089EEC6-44BC-4827-B701-42682C19CA80}" type="presParOf" srcId="{7ECC2B6F-5132-4069-83B1-60F852421273}" destId="{B327DA11-7CEE-49FB-A9AC-4F7EE589DB82}" srcOrd="5" destOrd="0" presId="urn:microsoft.com/office/officeart/2005/8/layout/list1"/>
    <dgm:cxn modelId="{D720DB2B-BA19-4E92-B6D4-4F869AD61308}" type="presParOf" srcId="{7ECC2B6F-5132-4069-83B1-60F852421273}" destId="{4F5912AA-FC30-46DD-9810-B1D523289CD8}" srcOrd="6" destOrd="0" presId="urn:microsoft.com/office/officeart/2005/8/layout/list1"/>
    <dgm:cxn modelId="{BF2E4DA4-3777-47BE-B042-EB6106AFECC0}" type="presParOf" srcId="{7ECC2B6F-5132-4069-83B1-60F852421273}" destId="{2157515A-571F-4E8B-AA8B-C92B18385505}" srcOrd="7" destOrd="0" presId="urn:microsoft.com/office/officeart/2005/8/layout/list1"/>
    <dgm:cxn modelId="{338AC315-7715-48FB-854B-494C1A0F6A17}" type="presParOf" srcId="{7ECC2B6F-5132-4069-83B1-60F852421273}" destId="{6962C1DC-63F5-415A-92FB-1F18067E11EE}" srcOrd="8" destOrd="0" presId="urn:microsoft.com/office/officeart/2005/8/layout/list1"/>
    <dgm:cxn modelId="{C51B08A7-A5CB-416B-A1D5-23AE3C853E1F}" type="presParOf" srcId="{6962C1DC-63F5-415A-92FB-1F18067E11EE}" destId="{BE181FD1-0DEA-49E3-9F9F-DE9EE5B687AB}" srcOrd="0" destOrd="0" presId="urn:microsoft.com/office/officeart/2005/8/layout/list1"/>
    <dgm:cxn modelId="{5D5987CA-9DCD-48E3-B1F2-26F20807B8E2}" type="presParOf" srcId="{6962C1DC-63F5-415A-92FB-1F18067E11EE}" destId="{13458597-4C24-4366-A320-5A9D418F2180}" srcOrd="1" destOrd="0" presId="urn:microsoft.com/office/officeart/2005/8/layout/list1"/>
    <dgm:cxn modelId="{6F9ED71C-1017-478F-9807-33C8CD8566F7}" type="presParOf" srcId="{7ECC2B6F-5132-4069-83B1-60F852421273}" destId="{0B05DB33-27B2-4F9C-96E6-D3810C0C8131}" srcOrd="9" destOrd="0" presId="urn:microsoft.com/office/officeart/2005/8/layout/list1"/>
    <dgm:cxn modelId="{BD642F69-6DEF-48A0-B104-1A006BD84A7C}" type="presParOf" srcId="{7ECC2B6F-5132-4069-83B1-60F852421273}" destId="{29036B4B-8EB9-46A5-A127-D16BEC3E05FF}" srcOrd="10" destOrd="0" presId="urn:microsoft.com/office/officeart/2005/8/layout/list1"/>
    <dgm:cxn modelId="{CCC3E822-7E14-44CE-A132-49F4536834C8}" type="presParOf" srcId="{7ECC2B6F-5132-4069-83B1-60F852421273}" destId="{15DB9DBD-CD42-46BC-9FE3-7D9274AAB296}" srcOrd="11" destOrd="0" presId="urn:microsoft.com/office/officeart/2005/8/layout/list1"/>
    <dgm:cxn modelId="{3AAAEBDC-FBC8-4E9D-B75D-8232792BE08C}" type="presParOf" srcId="{7ECC2B6F-5132-4069-83B1-60F852421273}" destId="{8D56B551-24FC-4C74-A751-6AEEA465398B}" srcOrd="12" destOrd="0" presId="urn:microsoft.com/office/officeart/2005/8/layout/list1"/>
    <dgm:cxn modelId="{490A46B0-F814-427E-894E-17436F7B9256}" type="presParOf" srcId="{8D56B551-24FC-4C74-A751-6AEEA465398B}" destId="{E09D8335-7C1B-49C1-BC30-B77D3D465060}" srcOrd="0" destOrd="0" presId="urn:microsoft.com/office/officeart/2005/8/layout/list1"/>
    <dgm:cxn modelId="{BB4EE849-C1A5-43F6-90A9-5A0DB8B63681}" type="presParOf" srcId="{8D56B551-24FC-4C74-A751-6AEEA465398B}" destId="{4F60023E-A847-4701-87D1-50C26B9DCC57}" srcOrd="1" destOrd="0" presId="urn:microsoft.com/office/officeart/2005/8/layout/list1"/>
    <dgm:cxn modelId="{2B7C376E-A851-4475-BFEE-82A53EC13D44}" type="presParOf" srcId="{7ECC2B6F-5132-4069-83B1-60F852421273}" destId="{C0973B8C-9A95-4B59-B27D-8F423E047602}" srcOrd="13" destOrd="0" presId="urn:microsoft.com/office/officeart/2005/8/layout/list1"/>
    <dgm:cxn modelId="{84A3C3B2-CC8C-41B3-97D4-0F440116DC2A}" type="presParOf" srcId="{7ECC2B6F-5132-4069-83B1-60F852421273}" destId="{7DC69AE9-D6A0-4EBA-9E41-7A5B10BFC69E}" srcOrd="14" destOrd="0" presId="urn:microsoft.com/office/officeart/2005/8/layout/list1"/>
    <dgm:cxn modelId="{2E8E15D7-463A-4E8D-B638-06E683F34FDE}" type="presParOf" srcId="{7ECC2B6F-5132-4069-83B1-60F852421273}" destId="{81E21689-CF18-4B26-9F1E-C188F2C84F0E}" srcOrd="15" destOrd="0" presId="urn:microsoft.com/office/officeart/2005/8/layout/list1"/>
    <dgm:cxn modelId="{E5FB09F7-5ACF-40CF-9B38-E3805112F391}" type="presParOf" srcId="{7ECC2B6F-5132-4069-83B1-60F852421273}" destId="{1C95AA0F-FE9C-4317-8525-50F0DD079231}" srcOrd="16" destOrd="0" presId="urn:microsoft.com/office/officeart/2005/8/layout/list1"/>
    <dgm:cxn modelId="{05673891-B6DC-4EA9-A5B9-EA2F0BF1743B}" type="presParOf" srcId="{1C95AA0F-FE9C-4317-8525-50F0DD079231}" destId="{E6DA463F-2706-4DD4-9282-4973ACA1868C}" srcOrd="0" destOrd="0" presId="urn:microsoft.com/office/officeart/2005/8/layout/list1"/>
    <dgm:cxn modelId="{B16E9532-1626-4AB1-BF1D-00567EC2C2C8}" type="presParOf" srcId="{1C95AA0F-FE9C-4317-8525-50F0DD079231}" destId="{E16ECACA-41D2-4CAD-A3B9-FBD4B6C5EE8A}" srcOrd="1" destOrd="0" presId="urn:microsoft.com/office/officeart/2005/8/layout/list1"/>
    <dgm:cxn modelId="{E0496FC2-BAD6-4D5C-9DB9-96AFE4DAF7D8}" type="presParOf" srcId="{7ECC2B6F-5132-4069-83B1-60F852421273}" destId="{BEAA95CB-6001-427E-BDB0-1ABDF0D5ADA4}" srcOrd="17" destOrd="0" presId="urn:microsoft.com/office/officeart/2005/8/layout/list1"/>
    <dgm:cxn modelId="{CC078E21-AE38-4108-A1DA-79334638E466}" type="presParOf" srcId="{7ECC2B6F-5132-4069-83B1-60F852421273}" destId="{4B70D2FE-7752-474F-BB55-7322606D5306}" srcOrd="18" destOrd="0" presId="urn:microsoft.com/office/officeart/2005/8/layout/list1"/>
    <dgm:cxn modelId="{F75A8856-DC6B-4DB6-8862-0E9F9B101259}" type="presParOf" srcId="{7ECC2B6F-5132-4069-83B1-60F852421273}" destId="{97064408-F154-403D-BB17-723A5AE8061E}" srcOrd="19" destOrd="0" presId="urn:microsoft.com/office/officeart/2005/8/layout/list1"/>
    <dgm:cxn modelId="{2D7D365B-5337-443A-B05F-934262AF9A65}" type="presParOf" srcId="{7ECC2B6F-5132-4069-83B1-60F852421273}" destId="{03FBBDB9-57D7-4286-82ED-27B69C7B9D87}" srcOrd="20" destOrd="0" presId="urn:microsoft.com/office/officeart/2005/8/layout/list1"/>
    <dgm:cxn modelId="{6C95969A-52AF-4A2E-AFF9-E925A2BDE537}" type="presParOf" srcId="{03FBBDB9-57D7-4286-82ED-27B69C7B9D87}" destId="{D0FFBC3E-E422-4DCE-91B7-FAFA81132AE1}" srcOrd="0" destOrd="0" presId="urn:microsoft.com/office/officeart/2005/8/layout/list1"/>
    <dgm:cxn modelId="{A8A9F6D9-BA61-439D-94AF-86A41AE0C48A}" type="presParOf" srcId="{03FBBDB9-57D7-4286-82ED-27B69C7B9D87}" destId="{80C7B05E-5CED-4446-88E1-E64CC925EFB4}" srcOrd="1" destOrd="0" presId="urn:microsoft.com/office/officeart/2005/8/layout/list1"/>
    <dgm:cxn modelId="{9E28E90B-72C0-4331-A051-0FEC18C90276}" type="presParOf" srcId="{7ECC2B6F-5132-4069-83B1-60F852421273}" destId="{DF3A46FB-69E9-4291-9A01-9C191C2D246A}" srcOrd="21" destOrd="0" presId="urn:microsoft.com/office/officeart/2005/8/layout/list1"/>
    <dgm:cxn modelId="{68CA43DB-D142-44FD-B364-8EF4071C5ED0}" type="presParOf" srcId="{7ECC2B6F-5132-4069-83B1-60F852421273}" destId="{0DEF1A86-A3B5-4521-A4E8-EC141115F895}" srcOrd="22"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8AC6A91-E61A-400D-8AFB-3F7ADC2CCCA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85874C41-1F0E-4F5B-AA5E-83640E225F1E}">
      <dgm:prSet phldrT="[Text]"/>
      <dgm:spPr/>
      <dgm:t>
        <a:bodyPr/>
        <a:lstStyle/>
        <a:p>
          <a:r>
            <a:rPr lang="en-US" dirty="0" smtClean="0"/>
            <a:t>Mental computation with double-digit that involve borrowing and carrying</a:t>
          </a:r>
          <a:endParaRPr lang="en-US" dirty="0"/>
        </a:p>
      </dgm:t>
    </dgm:pt>
    <dgm:pt modelId="{2C214E55-10F8-4F66-9C6B-63F568BE4A02}" type="parTrans" cxnId="{B46F1541-C80A-4C5C-8348-2962601FCF03}">
      <dgm:prSet/>
      <dgm:spPr/>
      <dgm:t>
        <a:bodyPr/>
        <a:lstStyle/>
        <a:p>
          <a:endParaRPr lang="en-US"/>
        </a:p>
      </dgm:t>
    </dgm:pt>
    <dgm:pt modelId="{18DFC9EA-87E2-4D56-BDDD-0593980C31D2}" type="sibTrans" cxnId="{B46F1541-C80A-4C5C-8348-2962601FCF03}">
      <dgm:prSet/>
      <dgm:spPr/>
      <dgm:t>
        <a:bodyPr/>
        <a:lstStyle/>
        <a:p>
          <a:endParaRPr lang="en-US"/>
        </a:p>
      </dgm:t>
    </dgm:pt>
    <dgm:pt modelId="{5489BE4F-1364-433D-B3A7-CB72E138A171}">
      <dgm:prSet phldrT="[Text]"/>
      <dgm:spPr/>
      <dgm:t>
        <a:bodyPr/>
        <a:lstStyle/>
        <a:p>
          <a:r>
            <a:rPr lang="en-US" dirty="0" smtClean="0"/>
            <a:t>solve triple-digit calculations </a:t>
          </a:r>
          <a:endParaRPr lang="en-US" dirty="0"/>
        </a:p>
      </dgm:t>
    </dgm:pt>
    <dgm:pt modelId="{377AFC60-39F6-40F5-9845-B78B8F8E62FC}" type="parTrans" cxnId="{0F556CC5-6BAB-4590-8E60-5D526B3ED218}">
      <dgm:prSet/>
      <dgm:spPr/>
      <dgm:t>
        <a:bodyPr/>
        <a:lstStyle/>
        <a:p>
          <a:endParaRPr lang="en-US"/>
        </a:p>
      </dgm:t>
    </dgm:pt>
    <dgm:pt modelId="{6D1582BF-C2E3-4FA5-A64D-3590714C671C}" type="sibTrans" cxnId="{0F556CC5-6BAB-4590-8E60-5D526B3ED218}">
      <dgm:prSet/>
      <dgm:spPr/>
      <dgm:t>
        <a:bodyPr/>
        <a:lstStyle/>
        <a:p>
          <a:endParaRPr lang="en-US"/>
        </a:p>
      </dgm:t>
    </dgm:pt>
    <dgm:pt modelId="{344EDCE5-DF9B-4E33-8CF3-165D56990758}">
      <dgm:prSet phldrT="[Text]"/>
      <dgm:spPr/>
      <dgm:t>
        <a:bodyPr/>
        <a:lstStyle/>
        <a:p>
          <a:r>
            <a:rPr lang="en-US" dirty="0" smtClean="0"/>
            <a:t>translate hours to minutes </a:t>
          </a:r>
          <a:endParaRPr lang="en-US" dirty="0"/>
        </a:p>
      </dgm:t>
    </dgm:pt>
    <dgm:pt modelId="{D517170A-C627-4037-B0BE-ABEC2087185C}" type="parTrans" cxnId="{C952FFF4-C041-419A-A846-9CFC8365633C}">
      <dgm:prSet/>
      <dgm:spPr/>
      <dgm:t>
        <a:bodyPr/>
        <a:lstStyle/>
        <a:p>
          <a:endParaRPr lang="en-US"/>
        </a:p>
      </dgm:t>
    </dgm:pt>
    <dgm:pt modelId="{4A229A0F-9474-4C26-99A6-67893927A99C}" type="sibTrans" cxnId="{C952FFF4-C041-419A-A846-9CFC8365633C}">
      <dgm:prSet/>
      <dgm:spPr/>
      <dgm:t>
        <a:bodyPr/>
        <a:lstStyle/>
        <a:p>
          <a:endParaRPr lang="en-US"/>
        </a:p>
      </dgm:t>
    </dgm:pt>
    <dgm:pt modelId="{FFD6F6C7-01FA-4D9E-84B6-E0481ACF7F40}">
      <dgm:prSet phldrT="[Text]"/>
      <dgm:spPr/>
      <dgm:t>
        <a:bodyPr/>
        <a:lstStyle/>
        <a:p>
          <a:r>
            <a:rPr lang="en-US" dirty="0" smtClean="0"/>
            <a:t>translate one monetary dimension to another (quarters to nickels and dimes)</a:t>
          </a:r>
          <a:endParaRPr lang="en-US" dirty="0"/>
        </a:p>
      </dgm:t>
    </dgm:pt>
    <dgm:pt modelId="{85E427EC-2EE9-40FD-AD30-74E8EC8D7679}" type="parTrans" cxnId="{9E10A8C1-2742-423B-B022-183F79D9767C}">
      <dgm:prSet/>
      <dgm:spPr/>
      <dgm:t>
        <a:bodyPr/>
        <a:lstStyle/>
        <a:p>
          <a:endParaRPr lang="en-US"/>
        </a:p>
      </dgm:t>
    </dgm:pt>
    <dgm:pt modelId="{125A0A54-C09F-4B7B-AF4C-97A0237DF556}" type="sibTrans" cxnId="{9E10A8C1-2742-423B-B022-183F79D9767C}">
      <dgm:prSet/>
      <dgm:spPr/>
      <dgm:t>
        <a:bodyPr/>
        <a:lstStyle/>
        <a:p>
          <a:endParaRPr lang="en-US"/>
        </a:p>
      </dgm:t>
    </dgm:pt>
    <dgm:pt modelId="{C28D2371-BA11-4F9B-8310-FB690427CEBC}" type="pres">
      <dgm:prSet presAssocID="{88AC6A91-E61A-400D-8AFB-3F7ADC2CCCA7}" presName="linear" presStyleCnt="0">
        <dgm:presLayoutVars>
          <dgm:dir/>
          <dgm:animLvl val="lvl"/>
          <dgm:resizeHandles val="exact"/>
        </dgm:presLayoutVars>
      </dgm:prSet>
      <dgm:spPr/>
    </dgm:pt>
    <dgm:pt modelId="{F88ECDBE-4D8B-4F2D-95A4-B1F368C95112}" type="pres">
      <dgm:prSet presAssocID="{85874C41-1F0E-4F5B-AA5E-83640E225F1E}" presName="parentLin" presStyleCnt="0"/>
      <dgm:spPr/>
    </dgm:pt>
    <dgm:pt modelId="{E815122D-57D6-4804-99FA-F0A6B4ACECBD}" type="pres">
      <dgm:prSet presAssocID="{85874C41-1F0E-4F5B-AA5E-83640E225F1E}" presName="parentLeftMargin" presStyleLbl="node1" presStyleIdx="0" presStyleCnt="4"/>
      <dgm:spPr/>
    </dgm:pt>
    <dgm:pt modelId="{CB398C80-FB54-4B2C-9958-77058835629E}" type="pres">
      <dgm:prSet presAssocID="{85874C41-1F0E-4F5B-AA5E-83640E225F1E}" presName="parentText" presStyleLbl="node1" presStyleIdx="0" presStyleCnt="4">
        <dgm:presLayoutVars>
          <dgm:chMax val="0"/>
          <dgm:bulletEnabled val="1"/>
        </dgm:presLayoutVars>
      </dgm:prSet>
      <dgm:spPr/>
    </dgm:pt>
    <dgm:pt modelId="{665135B0-F499-4C8B-9147-9DD249FC1B6C}" type="pres">
      <dgm:prSet presAssocID="{85874C41-1F0E-4F5B-AA5E-83640E225F1E}" presName="negativeSpace" presStyleCnt="0"/>
      <dgm:spPr/>
    </dgm:pt>
    <dgm:pt modelId="{BF04AC9B-CE17-459F-96E1-AF9633B361E6}" type="pres">
      <dgm:prSet presAssocID="{85874C41-1F0E-4F5B-AA5E-83640E225F1E}" presName="childText" presStyleLbl="conFgAcc1" presStyleIdx="0" presStyleCnt="4">
        <dgm:presLayoutVars>
          <dgm:bulletEnabled val="1"/>
        </dgm:presLayoutVars>
      </dgm:prSet>
      <dgm:spPr/>
    </dgm:pt>
    <dgm:pt modelId="{FC7A8CAA-A345-4DB7-AFC2-AD8E95EEA35C}" type="pres">
      <dgm:prSet presAssocID="{18DFC9EA-87E2-4D56-BDDD-0593980C31D2}" presName="spaceBetweenRectangles" presStyleCnt="0"/>
      <dgm:spPr/>
    </dgm:pt>
    <dgm:pt modelId="{E3A81F89-57FC-4B08-BAE3-B98313B8D79D}" type="pres">
      <dgm:prSet presAssocID="{5489BE4F-1364-433D-B3A7-CB72E138A171}" presName="parentLin" presStyleCnt="0"/>
      <dgm:spPr/>
    </dgm:pt>
    <dgm:pt modelId="{98FD44F4-049F-49BD-B1FE-73B146DF9936}" type="pres">
      <dgm:prSet presAssocID="{5489BE4F-1364-433D-B3A7-CB72E138A171}" presName="parentLeftMargin" presStyleLbl="node1" presStyleIdx="0" presStyleCnt="4"/>
      <dgm:spPr/>
    </dgm:pt>
    <dgm:pt modelId="{A58B38CB-ACB5-462B-8013-7D92FFF8D712}" type="pres">
      <dgm:prSet presAssocID="{5489BE4F-1364-433D-B3A7-CB72E138A171}" presName="parentText" presStyleLbl="node1" presStyleIdx="1" presStyleCnt="4">
        <dgm:presLayoutVars>
          <dgm:chMax val="0"/>
          <dgm:bulletEnabled val="1"/>
        </dgm:presLayoutVars>
      </dgm:prSet>
      <dgm:spPr/>
      <dgm:t>
        <a:bodyPr/>
        <a:lstStyle/>
        <a:p>
          <a:endParaRPr lang="en-US"/>
        </a:p>
      </dgm:t>
    </dgm:pt>
    <dgm:pt modelId="{94BF8FBE-B3F6-4ED5-A710-B0378CB39631}" type="pres">
      <dgm:prSet presAssocID="{5489BE4F-1364-433D-B3A7-CB72E138A171}" presName="negativeSpace" presStyleCnt="0"/>
      <dgm:spPr/>
    </dgm:pt>
    <dgm:pt modelId="{5BDABFAB-D4F4-4E7C-A39F-42F1CE4591BF}" type="pres">
      <dgm:prSet presAssocID="{5489BE4F-1364-433D-B3A7-CB72E138A171}" presName="childText" presStyleLbl="conFgAcc1" presStyleIdx="1" presStyleCnt="4">
        <dgm:presLayoutVars>
          <dgm:bulletEnabled val="1"/>
        </dgm:presLayoutVars>
      </dgm:prSet>
      <dgm:spPr/>
    </dgm:pt>
    <dgm:pt modelId="{4CE01EB2-04EA-43AB-B514-EDAE7C39B53E}" type="pres">
      <dgm:prSet presAssocID="{6D1582BF-C2E3-4FA5-A64D-3590714C671C}" presName="spaceBetweenRectangles" presStyleCnt="0"/>
      <dgm:spPr/>
    </dgm:pt>
    <dgm:pt modelId="{82B036AA-6E6C-49A8-9B0C-E888A7C98A77}" type="pres">
      <dgm:prSet presAssocID="{344EDCE5-DF9B-4E33-8CF3-165D56990758}" presName="parentLin" presStyleCnt="0"/>
      <dgm:spPr/>
    </dgm:pt>
    <dgm:pt modelId="{8363892F-B35C-4A63-9D51-198EFD9EDCD1}" type="pres">
      <dgm:prSet presAssocID="{344EDCE5-DF9B-4E33-8CF3-165D56990758}" presName="parentLeftMargin" presStyleLbl="node1" presStyleIdx="1" presStyleCnt="4"/>
      <dgm:spPr/>
    </dgm:pt>
    <dgm:pt modelId="{7A9F4021-6742-4764-8637-B69FDE1FEDF9}" type="pres">
      <dgm:prSet presAssocID="{344EDCE5-DF9B-4E33-8CF3-165D56990758}" presName="parentText" presStyleLbl="node1" presStyleIdx="2" presStyleCnt="4">
        <dgm:presLayoutVars>
          <dgm:chMax val="0"/>
          <dgm:bulletEnabled val="1"/>
        </dgm:presLayoutVars>
      </dgm:prSet>
      <dgm:spPr/>
    </dgm:pt>
    <dgm:pt modelId="{52198597-9553-47FB-949B-84A7FDB96CDA}" type="pres">
      <dgm:prSet presAssocID="{344EDCE5-DF9B-4E33-8CF3-165D56990758}" presName="negativeSpace" presStyleCnt="0"/>
      <dgm:spPr/>
    </dgm:pt>
    <dgm:pt modelId="{9F647715-705D-4456-9A28-58C0FB1A2F29}" type="pres">
      <dgm:prSet presAssocID="{344EDCE5-DF9B-4E33-8CF3-165D56990758}" presName="childText" presStyleLbl="conFgAcc1" presStyleIdx="2" presStyleCnt="4">
        <dgm:presLayoutVars>
          <dgm:bulletEnabled val="1"/>
        </dgm:presLayoutVars>
      </dgm:prSet>
      <dgm:spPr/>
    </dgm:pt>
    <dgm:pt modelId="{1E0BEA30-4927-4EF0-8FC6-4E3E98867F27}" type="pres">
      <dgm:prSet presAssocID="{4A229A0F-9474-4C26-99A6-67893927A99C}" presName="spaceBetweenRectangles" presStyleCnt="0"/>
      <dgm:spPr/>
    </dgm:pt>
    <dgm:pt modelId="{50DC77A4-3B49-449F-B28B-579EAEAFD1C2}" type="pres">
      <dgm:prSet presAssocID="{FFD6F6C7-01FA-4D9E-84B6-E0481ACF7F40}" presName="parentLin" presStyleCnt="0"/>
      <dgm:spPr/>
    </dgm:pt>
    <dgm:pt modelId="{0EBB88DB-6142-4BFB-9585-972F662B6349}" type="pres">
      <dgm:prSet presAssocID="{FFD6F6C7-01FA-4D9E-84B6-E0481ACF7F40}" presName="parentLeftMargin" presStyleLbl="node1" presStyleIdx="2" presStyleCnt="4"/>
      <dgm:spPr/>
    </dgm:pt>
    <dgm:pt modelId="{6D6B8E9C-DC90-480A-8FE3-951B8E584615}" type="pres">
      <dgm:prSet presAssocID="{FFD6F6C7-01FA-4D9E-84B6-E0481ACF7F40}" presName="parentText" presStyleLbl="node1" presStyleIdx="3" presStyleCnt="4">
        <dgm:presLayoutVars>
          <dgm:chMax val="0"/>
          <dgm:bulletEnabled val="1"/>
        </dgm:presLayoutVars>
      </dgm:prSet>
      <dgm:spPr/>
      <dgm:t>
        <a:bodyPr/>
        <a:lstStyle/>
        <a:p>
          <a:endParaRPr lang="en-US"/>
        </a:p>
      </dgm:t>
    </dgm:pt>
    <dgm:pt modelId="{0EBF32F6-09D9-4DA6-ADF7-5B05895CAACF}" type="pres">
      <dgm:prSet presAssocID="{FFD6F6C7-01FA-4D9E-84B6-E0481ACF7F40}" presName="negativeSpace" presStyleCnt="0"/>
      <dgm:spPr/>
    </dgm:pt>
    <dgm:pt modelId="{847E8296-91F3-4562-AB03-17131F0E38D4}" type="pres">
      <dgm:prSet presAssocID="{FFD6F6C7-01FA-4D9E-84B6-E0481ACF7F40}" presName="childText" presStyleLbl="conFgAcc1" presStyleIdx="3" presStyleCnt="4">
        <dgm:presLayoutVars>
          <dgm:bulletEnabled val="1"/>
        </dgm:presLayoutVars>
      </dgm:prSet>
      <dgm:spPr/>
    </dgm:pt>
  </dgm:ptLst>
  <dgm:cxnLst>
    <dgm:cxn modelId="{09DCAE50-4163-453F-936F-1F0EC1F3AC4F}" type="presOf" srcId="{5489BE4F-1364-433D-B3A7-CB72E138A171}" destId="{A58B38CB-ACB5-462B-8013-7D92FFF8D712}" srcOrd="1" destOrd="0" presId="urn:microsoft.com/office/officeart/2005/8/layout/list1"/>
    <dgm:cxn modelId="{7F570C5E-1E06-4BA1-BD0C-BC1EE358A35A}" type="presOf" srcId="{FFD6F6C7-01FA-4D9E-84B6-E0481ACF7F40}" destId="{6D6B8E9C-DC90-480A-8FE3-951B8E584615}" srcOrd="1" destOrd="0" presId="urn:microsoft.com/office/officeart/2005/8/layout/list1"/>
    <dgm:cxn modelId="{9E10A8C1-2742-423B-B022-183F79D9767C}" srcId="{88AC6A91-E61A-400D-8AFB-3F7ADC2CCCA7}" destId="{FFD6F6C7-01FA-4D9E-84B6-E0481ACF7F40}" srcOrd="3" destOrd="0" parTransId="{85E427EC-2EE9-40FD-AD30-74E8EC8D7679}" sibTransId="{125A0A54-C09F-4B7B-AF4C-97A0237DF556}"/>
    <dgm:cxn modelId="{C952FFF4-C041-419A-A846-9CFC8365633C}" srcId="{88AC6A91-E61A-400D-8AFB-3F7ADC2CCCA7}" destId="{344EDCE5-DF9B-4E33-8CF3-165D56990758}" srcOrd="2" destOrd="0" parTransId="{D517170A-C627-4037-B0BE-ABEC2087185C}" sibTransId="{4A229A0F-9474-4C26-99A6-67893927A99C}"/>
    <dgm:cxn modelId="{0F556CC5-6BAB-4590-8E60-5D526B3ED218}" srcId="{88AC6A91-E61A-400D-8AFB-3F7ADC2CCCA7}" destId="{5489BE4F-1364-433D-B3A7-CB72E138A171}" srcOrd="1" destOrd="0" parTransId="{377AFC60-39F6-40F5-9845-B78B8F8E62FC}" sibTransId="{6D1582BF-C2E3-4FA5-A64D-3590714C671C}"/>
    <dgm:cxn modelId="{943F815B-1DD7-4DBE-ABBF-8D3C5E73715B}" type="presOf" srcId="{344EDCE5-DF9B-4E33-8CF3-165D56990758}" destId="{8363892F-B35C-4A63-9D51-198EFD9EDCD1}" srcOrd="0" destOrd="0" presId="urn:microsoft.com/office/officeart/2005/8/layout/list1"/>
    <dgm:cxn modelId="{491B936E-0DCB-438C-8AD3-77C3BE80BABA}" type="presOf" srcId="{344EDCE5-DF9B-4E33-8CF3-165D56990758}" destId="{7A9F4021-6742-4764-8637-B69FDE1FEDF9}" srcOrd="1" destOrd="0" presId="urn:microsoft.com/office/officeart/2005/8/layout/list1"/>
    <dgm:cxn modelId="{6BE75F4D-9C61-466F-88D2-AB01891B6387}" type="presOf" srcId="{5489BE4F-1364-433D-B3A7-CB72E138A171}" destId="{98FD44F4-049F-49BD-B1FE-73B146DF9936}" srcOrd="0" destOrd="0" presId="urn:microsoft.com/office/officeart/2005/8/layout/list1"/>
    <dgm:cxn modelId="{3F0D5CDA-F3CD-4F73-A726-0D7A90DD4F87}" type="presOf" srcId="{85874C41-1F0E-4F5B-AA5E-83640E225F1E}" destId="{E815122D-57D6-4804-99FA-F0A6B4ACECBD}" srcOrd="0" destOrd="0" presId="urn:microsoft.com/office/officeart/2005/8/layout/list1"/>
    <dgm:cxn modelId="{86CB3B8F-C16C-47D3-9269-2385D7FD3FB1}" type="presOf" srcId="{85874C41-1F0E-4F5B-AA5E-83640E225F1E}" destId="{CB398C80-FB54-4B2C-9958-77058835629E}" srcOrd="1" destOrd="0" presId="urn:microsoft.com/office/officeart/2005/8/layout/list1"/>
    <dgm:cxn modelId="{B46F1541-C80A-4C5C-8348-2962601FCF03}" srcId="{88AC6A91-E61A-400D-8AFB-3F7ADC2CCCA7}" destId="{85874C41-1F0E-4F5B-AA5E-83640E225F1E}" srcOrd="0" destOrd="0" parTransId="{2C214E55-10F8-4F66-9C6B-63F568BE4A02}" sibTransId="{18DFC9EA-87E2-4D56-BDDD-0593980C31D2}"/>
    <dgm:cxn modelId="{8D444281-DD6F-490C-BEB6-C54E1348C0AE}" type="presOf" srcId="{88AC6A91-E61A-400D-8AFB-3F7ADC2CCCA7}" destId="{C28D2371-BA11-4F9B-8310-FB690427CEBC}" srcOrd="0" destOrd="0" presId="urn:microsoft.com/office/officeart/2005/8/layout/list1"/>
    <dgm:cxn modelId="{7AEDCA3C-6E8C-47AF-A6D8-CBD653F26486}" type="presOf" srcId="{FFD6F6C7-01FA-4D9E-84B6-E0481ACF7F40}" destId="{0EBB88DB-6142-4BFB-9585-972F662B6349}" srcOrd="0" destOrd="0" presId="urn:microsoft.com/office/officeart/2005/8/layout/list1"/>
    <dgm:cxn modelId="{804F3DED-323C-494A-AEF9-2E4DA240A0C7}" type="presParOf" srcId="{C28D2371-BA11-4F9B-8310-FB690427CEBC}" destId="{F88ECDBE-4D8B-4F2D-95A4-B1F368C95112}" srcOrd="0" destOrd="0" presId="urn:microsoft.com/office/officeart/2005/8/layout/list1"/>
    <dgm:cxn modelId="{C2F6132F-D786-46C4-B6BC-E89239E47E1C}" type="presParOf" srcId="{F88ECDBE-4D8B-4F2D-95A4-B1F368C95112}" destId="{E815122D-57D6-4804-99FA-F0A6B4ACECBD}" srcOrd="0" destOrd="0" presId="urn:microsoft.com/office/officeart/2005/8/layout/list1"/>
    <dgm:cxn modelId="{CC231E5F-83A6-416F-B75C-D117B366E455}" type="presParOf" srcId="{F88ECDBE-4D8B-4F2D-95A4-B1F368C95112}" destId="{CB398C80-FB54-4B2C-9958-77058835629E}" srcOrd="1" destOrd="0" presId="urn:microsoft.com/office/officeart/2005/8/layout/list1"/>
    <dgm:cxn modelId="{46CFDCF5-E1E9-4787-B93B-C175BAB26227}" type="presParOf" srcId="{C28D2371-BA11-4F9B-8310-FB690427CEBC}" destId="{665135B0-F499-4C8B-9147-9DD249FC1B6C}" srcOrd="1" destOrd="0" presId="urn:microsoft.com/office/officeart/2005/8/layout/list1"/>
    <dgm:cxn modelId="{410BBFDD-3E92-44C1-80C1-3EC82BBDC10C}" type="presParOf" srcId="{C28D2371-BA11-4F9B-8310-FB690427CEBC}" destId="{BF04AC9B-CE17-459F-96E1-AF9633B361E6}" srcOrd="2" destOrd="0" presId="urn:microsoft.com/office/officeart/2005/8/layout/list1"/>
    <dgm:cxn modelId="{F4E6BD82-4291-43E2-BE62-37593254A312}" type="presParOf" srcId="{C28D2371-BA11-4F9B-8310-FB690427CEBC}" destId="{FC7A8CAA-A345-4DB7-AFC2-AD8E95EEA35C}" srcOrd="3" destOrd="0" presId="urn:microsoft.com/office/officeart/2005/8/layout/list1"/>
    <dgm:cxn modelId="{E3A47353-919B-405B-9DA6-505979E2352A}" type="presParOf" srcId="{C28D2371-BA11-4F9B-8310-FB690427CEBC}" destId="{E3A81F89-57FC-4B08-BAE3-B98313B8D79D}" srcOrd="4" destOrd="0" presId="urn:microsoft.com/office/officeart/2005/8/layout/list1"/>
    <dgm:cxn modelId="{5232ECBB-ED04-4D00-9159-6C4127926EDF}" type="presParOf" srcId="{E3A81F89-57FC-4B08-BAE3-B98313B8D79D}" destId="{98FD44F4-049F-49BD-B1FE-73B146DF9936}" srcOrd="0" destOrd="0" presId="urn:microsoft.com/office/officeart/2005/8/layout/list1"/>
    <dgm:cxn modelId="{03290FD8-AC39-4841-8C67-4670BE96B935}" type="presParOf" srcId="{E3A81F89-57FC-4B08-BAE3-B98313B8D79D}" destId="{A58B38CB-ACB5-462B-8013-7D92FFF8D712}" srcOrd="1" destOrd="0" presId="urn:microsoft.com/office/officeart/2005/8/layout/list1"/>
    <dgm:cxn modelId="{0B1F052F-D262-40F5-972A-DD94D4832B59}" type="presParOf" srcId="{C28D2371-BA11-4F9B-8310-FB690427CEBC}" destId="{94BF8FBE-B3F6-4ED5-A710-B0378CB39631}" srcOrd="5" destOrd="0" presId="urn:microsoft.com/office/officeart/2005/8/layout/list1"/>
    <dgm:cxn modelId="{EAF3260F-F9EE-49F3-B140-BD057BBB98DD}" type="presParOf" srcId="{C28D2371-BA11-4F9B-8310-FB690427CEBC}" destId="{5BDABFAB-D4F4-4E7C-A39F-42F1CE4591BF}" srcOrd="6" destOrd="0" presId="urn:microsoft.com/office/officeart/2005/8/layout/list1"/>
    <dgm:cxn modelId="{27619107-25BD-43EB-9340-D6A7E83D62C3}" type="presParOf" srcId="{C28D2371-BA11-4F9B-8310-FB690427CEBC}" destId="{4CE01EB2-04EA-43AB-B514-EDAE7C39B53E}" srcOrd="7" destOrd="0" presId="urn:microsoft.com/office/officeart/2005/8/layout/list1"/>
    <dgm:cxn modelId="{1C814CA4-9C97-41E2-BB4A-12D083BDAF42}" type="presParOf" srcId="{C28D2371-BA11-4F9B-8310-FB690427CEBC}" destId="{82B036AA-6E6C-49A8-9B0C-E888A7C98A77}" srcOrd="8" destOrd="0" presId="urn:microsoft.com/office/officeart/2005/8/layout/list1"/>
    <dgm:cxn modelId="{303E0913-E9C9-45CC-88F0-334DA385B50A}" type="presParOf" srcId="{82B036AA-6E6C-49A8-9B0C-E888A7C98A77}" destId="{8363892F-B35C-4A63-9D51-198EFD9EDCD1}" srcOrd="0" destOrd="0" presId="urn:microsoft.com/office/officeart/2005/8/layout/list1"/>
    <dgm:cxn modelId="{2B89A9C8-AE82-4153-B5B5-B8A8A602DEF5}" type="presParOf" srcId="{82B036AA-6E6C-49A8-9B0C-E888A7C98A77}" destId="{7A9F4021-6742-4764-8637-B69FDE1FEDF9}" srcOrd="1" destOrd="0" presId="urn:microsoft.com/office/officeart/2005/8/layout/list1"/>
    <dgm:cxn modelId="{BB66ED15-C4B0-4D07-B8A6-F18721CB222D}" type="presParOf" srcId="{C28D2371-BA11-4F9B-8310-FB690427CEBC}" destId="{52198597-9553-47FB-949B-84A7FDB96CDA}" srcOrd="9" destOrd="0" presId="urn:microsoft.com/office/officeart/2005/8/layout/list1"/>
    <dgm:cxn modelId="{E9D41153-3EAC-42CB-BCCD-60D9AFB3FE36}" type="presParOf" srcId="{C28D2371-BA11-4F9B-8310-FB690427CEBC}" destId="{9F647715-705D-4456-9A28-58C0FB1A2F29}" srcOrd="10" destOrd="0" presId="urn:microsoft.com/office/officeart/2005/8/layout/list1"/>
    <dgm:cxn modelId="{E51DD273-E52E-4942-9308-56E77FAA0E2F}" type="presParOf" srcId="{C28D2371-BA11-4F9B-8310-FB690427CEBC}" destId="{1E0BEA30-4927-4EF0-8FC6-4E3E98867F27}" srcOrd="11" destOrd="0" presId="urn:microsoft.com/office/officeart/2005/8/layout/list1"/>
    <dgm:cxn modelId="{0AF272F0-E7DD-4D25-BA5A-6A89F3208814}" type="presParOf" srcId="{C28D2371-BA11-4F9B-8310-FB690427CEBC}" destId="{50DC77A4-3B49-449F-B28B-579EAEAFD1C2}" srcOrd="12" destOrd="0" presId="urn:microsoft.com/office/officeart/2005/8/layout/list1"/>
    <dgm:cxn modelId="{04A686D2-60CC-41C8-BDF5-FB6B85CE1BC5}" type="presParOf" srcId="{50DC77A4-3B49-449F-B28B-579EAEAFD1C2}" destId="{0EBB88DB-6142-4BFB-9585-972F662B6349}" srcOrd="0" destOrd="0" presId="urn:microsoft.com/office/officeart/2005/8/layout/list1"/>
    <dgm:cxn modelId="{D07C7B37-DC26-473C-8655-FC3436A290EC}" type="presParOf" srcId="{50DC77A4-3B49-449F-B28B-579EAEAFD1C2}" destId="{6D6B8E9C-DC90-480A-8FE3-951B8E584615}" srcOrd="1" destOrd="0" presId="urn:microsoft.com/office/officeart/2005/8/layout/list1"/>
    <dgm:cxn modelId="{C3FED1DF-3C54-44C2-8C71-C3E97D9BE165}" type="presParOf" srcId="{C28D2371-BA11-4F9B-8310-FB690427CEBC}" destId="{0EBF32F6-09D9-4DA6-ADF7-5B05895CAACF}" srcOrd="13" destOrd="0" presId="urn:microsoft.com/office/officeart/2005/8/layout/list1"/>
    <dgm:cxn modelId="{756B9417-2C0F-4CAD-A61F-A5C85EE45399}" type="presParOf" srcId="{C28D2371-BA11-4F9B-8310-FB690427CEBC}" destId="{847E8296-91F3-4562-AB03-17131F0E38D4}" srcOrd="14"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E1552C4-D6E3-4063-924C-5AA5C842ED7D}">
      <dsp:nvSpPr>
        <dsp:cNvPr id="0" name=""/>
        <dsp:cNvSpPr/>
      </dsp:nvSpPr>
      <dsp:spPr>
        <a:xfrm>
          <a:off x="0" y="356985"/>
          <a:ext cx="8762999" cy="478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E5756AA-7191-4355-9E4F-AB0F52788701}">
      <dsp:nvSpPr>
        <dsp:cNvPr id="0" name=""/>
        <dsp:cNvSpPr/>
      </dsp:nvSpPr>
      <dsp:spPr>
        <a:xfrm>
          <a:off x="438150" y="76545"/>
          <a:ext cx="6134100" cy="5608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54" tIns="0" rIns="231854" bIns="0" numCol="1" spcCol="1270" anchor="ctr" anchorCtr="0">
          <a:noAutofit/>
        </a:bodyPr>
        <a:lstStyle/>
        <a:p>
          <a:pPr lvl="0" algn="l" defTabSz="1244600">
            <a:lnSpc>
              <a:spcPct val="90000"/>
            </a:lnSpc>
            <a:spcBef>
              <a:spcPct val="0"/>
            </a:spcBef>
            <a:spcAft>
              <a:spcPct val="35000"/>
            </a:spcAft>
          </a:pPr>
          <a:r>
            <a:rPr lang="en-US" sz="2800" kern="1200" dirty="0" smtClean="0"/>
            <a:t>place value</a:t>
          </a:r>
          <a:endParaRPr lang="en-US" sz="2800" kern="1200" dirty="0"/>
        </a:p>
      </dsp:txBody>
      <dsp:txXfrm>
        <a:off x="438150" y="76545"/>
        <a:ext cx="6134100" cy="560880"/>
      </dsp:txXfrm>
    </dsp:sp>
    <dsp:sp modelId="{4F5912AA-FC30-46DD-9810-B1D523289CD8}">
      <dsp:nvSpPr>
        <dsp:cNvPr id="0" name=""/>
        <dsp:cNvSpPr/>
      </dsp:nvSpPr>
      <dsp:spPr>
        <a:xfrm>
          <a:off x="0" y="1218825"/>
          <a:ext cx="8762999" cy="478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176F28C-CE1F-409F-958C-2D98FDE5486C}">
      <dsp:nvSpPr>
        <dsp:cNvPr id="0" name=""/>
        <dsp:cNvSpPr/>
      </dsp:nvSpPr>
      <dsp:spPr>
        <a:xfrm>
          <a:off x="438150" y="938385"/>
          <a:ext cx="6134100" cy="5608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54" tIns="0" rIns="231854" bIns="0" numCol="1" spcCol="1270" anchor="ctr" anchorCtr="0">
          <a:noAutofit/>
        </a:bodyPr>
        <a:lstStyle/>
        <a:p>
          <a:pPr lvl="0" algn="l" defTabSz="1244600">
            <a:lnSpc>
              <a:spcPct val="90000"/>
            </a:lnSpc>
            <a:spcBef>
              <a:spcPct val="0"/>
            </a:spcBef>
            <a:spcAft>
              <a:spcPct val="35000"/>
            </a:spcAft>
          </a:pPr>
          <a:r>
            <a:rPr lang="en-US" sz="2800" kern="1200" dirty="0" smtClean="0"/>
            <a:t>mentally solve double-digit addition</a:t>
          </a:r>
          <a:endParaRPr lang="en-US" sz="2800" kern="1200" dirty="0"/>
        </a:p>
      </dsp:txBody>
      <dsp:txXfrm>
        <a:off x="438150" y="938385"/>
        <a:ext cx="6134100" cy="560880"/>
      </dsp:txXfrm>
    </dsp:sp>
    <dsp:sp modelId="{29036B4B-8EB9-46A5-A127-D16BEC3E05FF}">
      <dsp:nvSpPr>
        <dsp:cNvPr id="0" name=""/>
        <dsp:cNvSpPr/>
      </dsp:nvSpPr>
      <dsp:spPr>
        <a:xfrm>
          <a:off x="0" y="2269334"/>
          <a:ext cx="8762999" cy="478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3458597-4C24-4366-A320-5A9D418F2180}">
      <dsp:nvSpPr>
        <dsp:cNvPr id="0" name=""/>
        <dsp:cNvSpPr/>
      </dsp:nvSpPr>
      <dsp:spPr>
        <a:xfrm>
          <a:off x="438150" y="1800225"/>
          <a:ext cx="6134100" cy="7495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54" tIns="0" rIns="231854" bIns="0" numCol="1" spcCol="1270" anchor="ctr" anchorCtr="0">
          <a:noAutofit/>
        </a:bodyPr>
        <a:lstStyle/>
        <a:p>
          <a:pPr lvl="0" algn="l" defTabSz="1244600">
            <a:lnSpc>
              <a:spcPct val="90000"/>
            </a:lnSpc>
            <a:spcBef>
              <a:spcPct val="0"/>
            </a:spcBef>
            <a:spcAft>
              <a:spcPct val="35000"/>
            </a:spcAft>
          </a:pPr>
          <a:r>
            <a:rPr lang="en-US" sz="2800" kern="1200" dirty="0" smtClean="0"/>
            <a:t>know which of the double-digit numbers are larger or smaller</a:t>
          </a:r>
          <a:endParaRPr lang="en-US" sz="2800" kern="1200" dirty="0"/>
        </a:p>
      </dsp:txBody>
      <dsp:txXfrm>
        <a:off x="438150" y="1800225"/>
        <a:ext cx="6134100" cy="749548"/>
      </dsp:txXfrm>
    </dsp:sp>
    <dsp:sp modelId="{7DC69AE9-D6A0-4EBA-9E41-7A5B10BFC69E}">
      <dsp:nvSpPr>
        <dsp:cNvPr id="0" name=""/>
        <dsp:cNvSpPr/>
      </dsp:nvSpPr>
      <dsp:spPr>
        <a:xfrm>
          <a:off x="0" y="3131174"/>
          <a:ext cx="8762999" cy="478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F60023E-A847-4701-87D1-50C26B9DCC57}">
      <dsp:nvSpPr>
        <dsp:cNvPr id="0" name=""/>
        <dsp:cNvSpPr/>
      </dsp:nvSpPr>
      <dsp:spPr>
        <a:xfrm>
          <a:off x="438150" y="2850734"/>
          <a:ext cx="6134100" cy="5608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54" tIns="0" rIns="231854" bIns="0" numCol="1" spcCol="1270" anchor="ctr" anchorCtr="0">
          <a:noAutofit/>
        </a:bodyPr>
        <a:lstStyle/>
        <a:p>
          <a:pPr lvl="0" algn="l" defTabSz="1244600">
            <a:lnSpc>
              <a:spcPct val="90000"/>
            </a:lnSpc>
            <a:spcBef>
              <a:spcPct val="0"/>
            </a:spcBef>
            <a:spcAft>
              <a:spcPct val="35000"/>
            </a:spcAft>
          </a:pPr>
          <a:r>
            <a:rPr lang="en-US" sz="2800" kern="1200" dirty="0" smtClean="0"/>
            <a:t>read hours and minutes on a clock </a:t>
          </a:r>
          <a:endParaRPr lang="en-US" sz="2800" kern="1200" dirty="0"/>
        </a:p>
      </dsp:txBody>
      <dsp:txXfrm>
        <a:off x="438150" y="2850734"/>
        <a:ext cx="6134100" cy="560880"/>
      </dsp:txXfrm>
    </dsp:sp>
    <dsp:sp modelId="{4B70D2FE-7752-474F-BB55-7322606D5306}">
      <dsp:nvSpPr>
        <dsp:cNvPr id="0" name=""/>
        <dsp:cNvSpPr/>
      </dsp:nvSpPr>
      <dsp:spPr>
        <a:xfrm>
          <a:off x="0" y="3993014"/>
          <a:ext cx="8762999" cy="478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16ECACA-41D2-4CAD-A3B9-FBD4B6C5EE8A}">
      <dsp:nvSpPr>
        <dsp:cNvPr id="0" name=""/>
        <dsp:cNvSpPr/>
      </dsp:nvSpPr>
      <dsp:spPr>
        <a:xfrm>
          <a:off x="438150" y="3712574"/>
          <a:ext cx="6134100" cy="5608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54" tIns="0" rIns="231854" bIns="0" numCol="1" spcCol="1270" anchor="ctr" anchorCtr="0">
          <a:noAutofit/>
        </a:bodyPr>
        <a:lstStyle/>
        <a:p>
          <a:pPr lvl="0" algn="l" defTabSz="1244600">
            <a:lnSpc>
              <a:spcPct val="90000"/>
            </a:lnSpc>
            <a:spcBef>
              <a:spcPct val="0"/>
            </a:spcBef>
            <a:spcAft>
              <a:spcPct val="35000"/>
            </a:spcAft>
          </a:pPr>
          <a:r>
            <a:rPr lang="en-US" sz="2800" kern="1200" dirty="0" smtClean="0"/>
            <a:t>solve money problems</a:t>
          </a:r>
          <a:endParaRPr lang="en-US" sz="2800" kern="1200" dirty="0"/>
        </a:p>
      </dsp:txBody>
      <dsp:txXfrm>
        <a:off x="438150" y="3712574"/>
        <a:ext cx="6134100" cy="560880"/>
      </dsp:txXfrm>
    </dsp:sp>
    <dsp:sp modelId="{0DEF1A86-A3B5-4521-A4E8-EC141115F895}">
      <dsp:nvSpPr>
        <dsp:cNvPr id="0" name=""/>
        <dsp:cNvSpPr/>
      </dsp:nvSpPr>
      <dsp:spPr>
        <a:xfrm>
          <a:off x="0" y="4854854"/>
          <a:ext cx="8762999" cy="478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0C7B05E-5CED-4446-88E1-E64CC925EFB4}">
      <dsp:nvSpPr>
        <dsp:cNvPr id="0" name=""/>
        <dsp:cNvSpPr/>
      </dsp:nvSpPr>
      <dsp:spPr>
        <a:xfrm>
          <a:off x="438150" y="4574414"/>
          <a:ext cx="6134100" cy="5608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54" tIns="0" rIns="231854" bIns="0" numCol="1" spcCol="1270" anchor="ctr" anchorCtr="0">
          <a:noAutofit/>
        </a:bodyPr>
        <a:lstStyle/>
        <a:p>
          <a:pPr lvl="0" algn="l" defTabSz="1244600">
            <a:lnSpc>
              <a:spcPct val="90000"/>
            </a:lnSpc>
            <a:spcBef>
              <a:spcPct val="0"/>
            </a:spcBef>
            <a:spcAft>
              <a:spcPct val="35000"/>
            </a:spcAft>
          </a:pPr>
          <a:r>
            <a:rPr lang="en-US" sz="2800" kern="1200" dirty="0" smtClean="0"/>
            <a:t>solve balance-beam problems</a:t>
          </a:r>
          <a:endParaRPr lang="en-US" sz="2800" kern="1200" dirty="0"/>
        </a:p>
      </dsp:txBody>
      <dsp:txXfrm>
        <a:off x="438150" y="4574414"/>
        <a:ext cx="6134100" cy="56088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F04AC9B-CE17-459F-96E1-AF9633B361E6}">
      <dsp:nvSpPr>
        <dsp:cNvPr id="0" name=""/>
        <dsp:cNvSpPr/>
      </dsp:nvSpPr>
      <dsp:spPr>
        <a:xfrm>
          <a:off x="0" y="705560"/>
          <a:ext cx="7010399" cy="604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B398C80-FB54-4B2C-9958-77058835629E}">
      <dsp:nvSpPr>
        <dsp:cNvPr id="0" name=""/>
        <dsp:cNvSpPr/>
      </dsp:nvSpPr>
      <dsp:spPr>
        <a:xfrm>
          <a:off x="350519" y="351320"/>
          <a:ext cx="4907279" cy="70847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5484" tIns="0" rIns="185484" bIns="0" numCol="1" spcCol="1270" anchor="ctr" anchorCtr="0">
          <a:noAutofit/>
        </a:bodyPr>
        <a:lstStyle/>
        <a:p>
          <a:pPr lvl="0" algn="l" defTabSz="1066800">
            <a:lnSpc>
              <a:spcPct val="90000"/>
            </a:lnSpc>
            <a:spcBef>
              <a:spcPct val="0"/>
            </a:spcBef>
            <a:spcAft>
              <a:spcPct val="35000"/>
            </a:spcAft>
          </a:pPr>
          <a:r>
            <a:rPr lang="en-US" sz="2400" kern="1200" dirty="0" smtClean="0"/>
            <a:t>Mental computation with double-digit that involve borrowing and carrying</a:t>
          </a:r>
          <a:endParaRPr lang="en-US" sz="2400" kern="1200" dirty="0"/>
        </a:p>
      </dsp:txBody>
      <dsp:txXfrm>
        <a:off x="350519" y="351320"/>
        <a:ext cx="4907279" cy="708479"/>
      </dsp:txXfrm>
    </dsp:sp>
    <dsp:sp modelId="{5BDABFAB-D4F4-4E7C-A39F-42F1CE4591BF}">
      <dsp:nvSpPr>
        <dsp:cNvPr id="0" name=""/>
        <dsp:cNvSpPr/>
      </dsp:nvSpPr>
      <dsp:spPr>
        <a:xfrm>
          <a:off x="0" y="1794200"/>
          <a:ext cx="7010399" cy="604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58B38CB-ACB5-462B-8013-7D92FFF8D712}">
      <dsp:nvSpPr>
        <dsp:cNvPr id="0" name=""/>
        <dsp:cNvSpPr/>
      </dsp:nvSpPr>
      <dsp:spPr>
        <a:xfrm>
          <a:off x="350519" y="1439960"/>
          <a:ext cx="4907279" cy="70847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5484" tIns="0" rIns="185484" bIns="0" numCol="1" spcCol="1270" anchor="ctr" anchorCtr="0">
          <a:noAutofit/>
        </a:bodyPr>
        <a:lstStyle/>
        <a:p>
          <a:pPr lvl="0" algn="l" defTabSz="1066800">
            <a:lnSpc>
              <a:spcPct val="90000"/>
            </a:lnSpc>
            <a:spcBef>
              <a:spcPct val="0"/>
            </a:spcBef>
            <a:spcAft>
              <a:spcPct val="35000"/>
            </a:spcAft>
          </a:pPr>
          <a:r>
            <a:rPr lang="en-US" sz="2400" kern="1200" dirty="0" smtClean="0"/>
            <a:t>solve triple-digit calculations </a:t>
          </a:r>
          <a:endParaRPr lang="en-US" sz="2400" kern="1200" dirty="0"/>
        </a:p>
      </dsp:txBody>
      <dsp:txXfrm>
        <a:off x="350519" y="1439960"/>
        <a:ext cx="4907279" cy="708479"/>
      </dsp:txXfrm>
    </dsp:sp>
    <dsp:sp modelId="{9F647715-705D-4456-9A28-58C0FB1A2F29}">
      <dsp:nvSpPr>
        <dsp:cNvPr id="0" name=""/>
        <dsp:cNvSpPr/>
      </dsp:nvSpPr>
      <dsp:spPr>
        <a:xfrm>
          <a:off x="0" y="2882839"/>
          <a:ext cx="7010399" cy="604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A9F4021-6742-4764-8637-B69FDE1FEDF9}">
      <dsp:nvSpPr>
        <dsp:cNvPr id="0" name=""/>
        <dsp:cNvSpPr/>
      </dsp:nvSpPr>
      <dsp:spPr>
        <a:xfrm>
          <a:off x="350519" y="2528599"/>
          <a:ext cx="4907279" cy="70847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5484" tIns="0" rIns="185484" bIns="0" numCol="1" spcCol="1270" anchor="ctr" anchorCtr="0">
          <a:noAutofit/>
        </a:bodyPr>
        <a:lstStyle/>
        <a:p>
          <a:pPr lvl="0" algn="l" defTabSz="1066800">
            <a:lnSpc>
              <a:spcPct val="90000"/>
            </a:lnSpc>
            <a:spcBef>
              <a:spcPct val="0"/>
            </a:spcBef>
            <a:spcAft>
              <a:spcPct val="35000"/>
            </a:spcAft>
          </a:pPr>
          <a:r>
            <a:rPr lang="en-US" sz="2400" kern="1200" dirty="0" smtClean="0"/>
            <a:t>translate hours to minutes </a:t>
          </a:r>
          <a:endParaRPr lang="en-US" sz="2400" kern="1200" dirty="0"/>
        </a:p>
      </dsp:txBody>
      <dsp:txXfrm>
        <a:off x="350519" y="2528599"/>
        <a:ext cx="4907279" cy="708479"/>
      </dsp:txXfrm>
    </dsp:sp>
    <dsp:sp modelId="{847E8296-91F3-4562-AB03-17131F0E38D4}">
      <dsp:nvSpPr>
        <dsp:cNvPr id="0" name=""/>
        <dsp:cNvSpPr/>
      </dsp:nvSpPr>
      <dsp:spPr>
        <a:xfrm>
          <a:off x="0" y="3971479"/>
          <a:ext cx="7010399" cy="604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D6B8E9C-DC90-480A-8FE3-951B8E584615}">
      <dsp:nvSpPr>
        <dsp:cNvPr id="0" name=""/>
        <dsp:cNvSpPr/>
      </dsp:nvSpPr>
      <dsp:spPr>
        <a:xfrm>
          <a:off x="350519" y="3617240"/>
          <a:ext cx="4907279" cy="70847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5484" tIns="0" rIns="185484" bIns="0" numCol="1" spcCol="1270" anchor="ctr" anchorCtr="0">
          <a:noAutofit/>
        </a:bodyPr>
        <a:lstStyle/>
        <a:p>
          <a:pPr lvl="0" algn="l" defTabSz="1066800">
            <a:lnSpc>
              <a:spcPct val="90000"/>
            </a:lnSpc>
            <a:spcBef>
              <a:spcPct val="0"/>
            </a:spcBef>
            <a:spcAft>
              <a:spcPct val="35000"/>
            </a:spcAft>
          </a:pPr>
          <a:r>
            <a:rPr lang="en-US" sz="2400" kern="1200" dirty="0" smtClean="0"/>
            <a:t>translate one monetary dimension to another (quarters to nickels and dimes)</a:t>
          </a:r>
          <a:endParaRPr lang="en-US" sz="2400" kern="1200" dirty="0"/>
        </a:p>
      </dsp:txBody>
      <dsp:txXfrm>
        <a:off x="350519" y="3617240"/>
        <a:ext cx="4907279" cy="708479"/>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F3704E20-C25C-47C4-B969-86E669F7D982}" type="datetimeFigureOut">
              <a:rPr lang="en-US"/>
              <a:pPr>
                <a:defRPr/>
              </a:pPr>
              <a:t>10/30/2012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BBDC8BF1-6700-46EF-916C-3F55B966F52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Develop a scope and sequence sorting activity;</a:t>
            </a:r>
            <a:r>
              <a:rPr lang="en-US" baseline="0" dirty="0" smtClean="0"/>
              <a:t> sort the tasks as a group; review through this slide using a reveal.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the group to define and chart on a sheet of paper.</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19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Turn and talk, come up with a few ideas and</a:t>
            </a:r>
            <a:r>
              <a:rPr lang="en-US" baseline="0" dirty="0" smtClean="0"/>
              <a:t> then chart as a group.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32</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I show this word,</a:t>
            </a:r>
            <a:r>
              <a:rPr lang="en-US" baseline="0" dirty="0" smtClean="0"/>
              <a:t> what images pop up in your mind?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34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Lets try it again with a number. What image pops up</a:t>
            </a:r>
            <a:r>
              <a:rPr lang="en-US" baseline="0" dirty="0" smtClean="0"/>
              <a:t> in your mind?</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35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 more time. What pops up in</a:t>
            </a:r>
            <a:r>
              <a:rPr lang="en-US" baseline="0" dirty="0" smtClean="0"/>
              <a:t> your mind?  For most of you, there was probably no association made. We can make associations with numbers and can actually develop associations for addition, however multiplication is difficult because of how it is taught.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36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Turn and talk, come up with a few ideas and</a:t>
            </a:r>
            <a:r>
              <a:rPr lang="en-US" baseline="0" dirty="0" smtClean="0"/>
              <a:t> then chart as a group.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41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lnSpcReduction="10000"/>
          </a:bodyPr>
          <a:lstStyle/>
          <a:p>
            <a:pPr eaLnBrk="1" fontAlgn="auto" hangingPunct="1">
              <a:spcBef>
                <a:spcPts val="0"/>
              </a:spcBef>
              <a:spcAft>
                <a:spcPts val="0"/>
              </a:spcAft>
              <a:defRPr/>
            </a:pPr>
            <a:r>
              <a:rPr lang="en-US" dirty="0" smtClean="0"/>
              <a:t>I want you to recite the alphabet and solve this two digit multiplication problem at the same time. </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It is impossible because of where the brain stored multiplication facts in the same part of the brain used for language tasks like reciting the alphabet. We memorize facts using language. </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This also explains why second language learns always revert to the first language to solve mathematical problems. It is less taxing on cognitive reserves.  They have to take in the problem in the second language, translate to the first language, calculate the problem and then translate to the second language, thus taking a longer period of time.</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When doing estimation, making approximations or determining the larger of two numbers the parietal lobes are activated on both right and left hemispheres. These are the number sense centers in the brain. They are naturally developed centers.</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When doing exact calculations, the language processing areas in the frontal lobes are activated. As we became more sophisticated in our concept of number we needed to tie language to numbers. When we are problem solving we are using language. It is very difficult to do both calculations and language activates at the same time. </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This doesn’t mean that children with language processing issues have number issue as it is different parts of the brain. It just may mean they have difficulty expressing the numbers. </a:t>
            </a:r>
            <a:endParaRPr lang="en-US" dirty="0"/>
          </a:p>
        </p:txBody>
      </p:sp>
      <p:sp>
        <p:nvSpPr>
          <p:cNvPr id="716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7F2133D-FBC3-4845-B552-1401EE883264}" type="slidenum">
              <a:rPr lang="en-US" smtClean="0"/>
              <a:pPr fontAlgn="base">
                <a:spcBef>
                  <a:spcPct val="0"/>
                </a:spcBef>
                <a:spcAft>
                  <a:spcPct val="0"/>
                </a:spcAft>
                <a:defRPr/>
              </a:pPr>
              <a:t>44</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Turn and talk, come up with a few ideas and</a:t>
            </a:r>
            <a:r>
              <a:rPr lang="en-US" baseline="0" dirty="0" smtClean="0"/>
              <a:t> then chart as a group. </a:t>
            </a:r>
            <a:endParaRPr lang="en-US" dirty="0"/>
          </a:p>
        </p:txBody>
      </p:sp>
      <p:sp>
        <p:nvSpPr>
          <p:cNvPr id="4" name="Slide Number Placeholder 3"/>
          <p:cNvSpPr>
            <a:spLocks noGrp="1"/>
          </p:cNvSpPr>
          <p:nvPr>
            <p:ph type="sldNum" sz="quarter" idx="10"/>
          </p:nvPr>
        </p:nvSpPr>
        <p:spPr/>
        <p:txBody>
          <a:bodyPr/>
          <a:lstStyle/>
          <a:p>
            <a:pPr>
              <a:defRPr/>
            </a:pPr>
            <a:fld id="{BBDC8BF1-6700-46EF-916C-3F55B966F52D}" type="slidenum">
              <a:rPr lang="en-US" smtClean="0"/>
              <a:pPr>
                <a:defRPr/>
              </a:pPr>
              <a:t>46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5" name="Rounded Rectangle 4"/>
          <p:cNvSpPr/>
          <p:nvPr/>
        </p:nvSpPr>
        <p:spPr>
          <a:xfrm>
            <a:off x="65088" y="69850"/>
            <a:ext cx="9013825" cy="6691313"/>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63500" y="1449388"/>
            <a:ext cx="9020175" cy="15271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63500" y="1397000"/>
            <a:ext cx="9020175"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63500" y="2976563"/>
            <a:ext cx="9020175"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lang="en-US" smtClean="0"/>
              <a:t>Click to edit Master title style</a:t>
            </a:r>
            <a:endParaRPr lang="en-US"/>
          </a:p>
        </p:txBody>
      </p:sp>
      <p:sp>
        <p:nvSpPr>
          <p:cNvPr id="11" name="Date Placeholder 27"/>
          <p:cNvSpPr>
            <a:spLocks noGrp="1"/>
          </p:cNvSpPr>
          <p:nvPr>
            <p:ph type="dt" sz="half" idx="10"/>
          </p:nvPr>
        </p:nvSpPr>
        <p:spPr/>
        <p:txBody>
          <a:bodyPr/>
          <a:lstStyle>
            <a:lvl1pPr>
              <a:defRPr/>
            </a:lvl1pPr>
          </a:lstStyle>
          <a:p>
            <a:pPr>
              <a:defRPr/>
            </a:pPr>
            <a:fld id="{BE12B76F-B0D7-43E8-825F-A14A354FE552}" type="datetimeFigureOut">
              <a:rPr lang="en-US"/>
              <a:pPr>
                <a:defRPr/>
              </a:pPr>
              <a:t>10/30/2012</a:t>
            </a:fld>
            <a:endParaRPr lang="en-US"/>
          </a:p>
        </p:txBody>
      </p:sp>
      <p:sp>
        <p:nvSpPr>
          <p:cNvPr id="12" name="Footer Placeholder 16"/>
          <p:cNvSpPr>
            <a:spLocks noGrp="1"/>
          </p:cNvSpPr>
          <p:nvPr>
            <p:ph type="ftr" sz="quarter" idx="11"/>
          </p:nvPr>
        </p:nvSpPr>
        <p:spPr/>
        <p:txBody>
          <a:bodyPr/>
          <a:lstStyle>
            <a:lvl1pPr>
              <a:defRPr/>
            </a:lvl1pPr>
          </a:lstStyle>
          <a:p>
            <a:pPr>
              <a:defRPr/>
            </a:pPr>
            <a:endParaRPr lang="en-US"/>
          </a:p>
        </p:txBody>
      </p:sp>
      <p:sp>
        <p:nvSpPr>
          <p:cNvPr id="13" name="Slide Number Placeholder 28"/>
          <p:cNvSpPr>
            <a:spLocks noGrp="1"/>
          </p:cNvSpPr>
          <p:nvPr>
            <p:ph type="sldNum" sz="quarter" idx="12"/>
          </p:nvPr>
        </p:nvSpPr>
        <p:spPr/>
        <p:txBody>
          <a:bodyPr/>
          <a:lstStyle>
            <a:lvl1pPr>
              <a:defRPr sz="1400">
                <a:solidFill>
                  <a:srgbClr val="FFFFFF"/>
                </a:solidFill>
              </a:defRPr>
            </a:lvl1pPr>
          </a:lstStyle>
          <a:p>
            <a:pPr>
              <a:defRPr/>
            </a:pPr>
            <a:fld id="{6B41D74E-8EBA-4692-A567-3DEECBC6E98E}"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43AD4CF6-462C-4D69-A74A-5098F4C845F4}" type="datetimeFigureOut">
              <a:rPr lang="en-US"/>
              <a:pPr>
                <a:defRPr/>
              </a:pPr>
              <a:t>10/30/2012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BEBC0A07-7ED8-462A-8FFC-989518E593F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4495AB4E-F252-42EE-A428-531E42AD037C}" type="datetimeFigureOut">
              <a:rPr lang="en-US"/>
              <a:pPr>
                <a:defRPr/>
              </a:pPr>
              <a:t>10/30/2012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51CEE074-71B2-4B54-BEE9-2C39268F031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914400" y="1447800"/>
            <a:ext cx="77724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B9A6858C-94DD-4219-BE95-C578B40ECAEC}" type="datetimeFigureOut">
              <a:rPr lang="en-US"/>
              <a:pPr>
                <a:defRPr/>
              </a:pPr>
              <a:t>10/30/2012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C656C7E8-A57F-4930-A07A-D6EB3B87FC5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5" name="Rounded Rectangle 4"/>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flipV="1">
            <a:off x="69850" y="2376488"/>
            <a:ext cx="901382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69850" y="2341563"/>
            <a:ext cx="901382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68263" y="2468563"/>
            <a:ext cx="9015412" cy="4603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722313" y="952500"/>
            <a:ext cx="7772400" cy="1362075"/>
          </a:xfrm>
        </p:spPr>
        <p:txBody>
          <a:bodyPr/>
          <a:lstStyle>
            <a:lvl1pPr algn="l">
              <a:buNone/>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722313" y="2547938"/>
            <a:ext cx="7772400" cy="1338262"/>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9" name="Date Placeholder 3"/>
          <p:cNvSpPr>
            <a:spLocks noGrp="1"/>
          </p:cNvSpPr>
          <p:nvPr>
            <p:ph type="dt" sz="half" idx="10"/>
          </p:nvPr>
        </p:nvSpPr>
        <p:spPr/>
        <p:txBody>
          <a:bodyPr/>
          <a:lstStyle>
            <a:lvl1pPr>
              <a:defRPr/>
            </a:lvl1pPr>
          </a:lstStyle>
          <a:p>
            <a:pPr>
              <a:defRPr/>
            </a:pPr>
            <a:fld id="{1253B426-0FF3-4C8B-8455-9B8BBC126D87}" type="datetimeFigureOut">
              <a:rPr lang="en-US"/>
              <a:pPr>
                <a:defRPr/>
              </a:pPr>
              <a:t>10/30/2012</a:t>
            </a:fld>
            <a:endParaRPr lang="en-US"/>
          </a:p>
        </p:txBody>
      </p:sp>
      <p:sp>
        <p:nvSpPr>
          <p:cNvPr id="10" name="Footer Placeholder 4"/>
          <p:cNvSpPr>
            <a:spLocks noGrp="1"/>
          </p:cNvSpPr>
          <p:nvPr>
            <p:ph type="ftr" sz="quarter" idx="11"/>
          </p:nvPr>
        </p:nvSpPr>
        <p:spPr>
          <a:xfrm>
            <a:off x="800100" y="6172200"/>
            <a:ext cx="4000500" cy="457200"/>
          </a:xfrm>
        </p:spPr>
        <p:txBody>
          <a:bodyPr/>
          <a:lstStyle>
            <a:lvl1pPr>
              <a:defRPr/>
            </a:lvl1pPr>
          </a:lstStyle>
          <a:p>
            <a:pPr>
              <a:defRPr/>
            </a:pPr>
            <a:endParaRPr lang="en-US"/>
          </a:p>
        </p:txBody>
      </p:sp>
      <p:sp>
        <p:nvSpPr>
          <p:cNvPr id="11" name="Slide Number Placeholder 5"/>
          <p:cNvSpPr>
            <a:spLocks noGrp="1"/>
          </p:cNvSpPr>
          <p:nvPr>
            <p:ph type="sldNum" sz="quarter" idx="12"/>
          </p:nvPr>
        </p:nvSpPr>
        <p:spPr>
          <a:xfrm>
            <a:off x="146050" y="6208713"/>
            <a:ext cx="457200" cy="457200"/>
          </a:xfrm>
        </p:spPr>
        <p:txBody>
          <a:bodyPr/>
          <a:lstStyle>
            <a:lvl1pPr>
              <a:defRPr/>
            </a:lvl1pPr>
          </a:lstStyle>
          <a:p>
            <a:pPr>
              <a:defRPr/>
            </a:pPr>
            <a:fld id="{B941F8F7-1398-4E06-A17D-71B705479028}"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91440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93395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B92054BA-0F23-4327-BA4B-26CB1F9CB5E2}" type="datetimeFigureOut">
              <a:rPr lang="en-US"/>
              <a:pPr>
                <a:defRPr/>
              </a:pPr>
              <a:t>10/30/2012</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44BD425A-A8F4-49AC-83C6-2A1F88D9B2B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half" idx="2"/>
          </p:nvPr>
        </p:nvSpPr>
        <p:spPr>
          <a:xfrm>
            <a:off x="9144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4"/>
          </p:nvPr>
        </p:nvSpPr>
        <p:spPr>
          <a:xfrm>
            <a:off x="49530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6CE5DAB6-0419-4DDD-8AA9-0350BD39A9A6}" type="datetimeFigureOut">
              <a:rPr lang="en-US"/>
              <a:pPr>
                <a:defRPr/>
              </a:pPr>
              <a:t>10/30/2012</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79FE7DCF-0AA0-44C6-ADFD-DF53B394B66E}"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EC396978-B03F-4EE4-8FE1-A6742A7C087D}" type="datetimeFigureOut">
              <a:rPr lang="en-US"/>
              <a:pPr>
                <a:defRPr/>
              </a:pPr>
              <a:t>10/30/2012</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AE2046E3-D041-4D11-9A05-B1B91E59E88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6DAD458A-BCE1-446B-86E8-CAA10C802782}" type="datetimeFigureOut">
              <a:rPr lang="en-US"/>
              <a:pPr>
                <a:defRPr/>
              </a:pPr>
              <a:t>10/30/2012</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6E3DE8A5-BB14-4CDE-9CF4-77225FA34BE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6" name="Rounded Rectangle 5"/>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914400" y="273050"/>
            <a:ext cx="7772400" cy="1143000"/>
          </a:xfrm>
        </p:spPr>
        <p:txBody>
          <a:bodyPr/>
          <a:lstStyle>
            <a:lvl1pPr algn="l">
              <a:buNone/>
              <a:defRPr sz="4000" b="0"/>
            </a:lvl1pPr>
          </a:lstStyle>
          <a:p>
            <a:r>
              <a:rPr lang="en-US" smtClean="0"/>
              <a:t>Click to edit Master title style</a:t>
            </a:r>
            <a:endParaRPr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1" name="Content Placeholder 10"/>
          <p:cNvSpPr>
            <a:spLocks noGrp="1"/>
          </p:cNvSpPr>
          <p:nvPr>
            <p:ph sz="quarter" idx="1"/>
          </p:nvPr>
        </p:nvSpPr>
        <p:spPr>
          <a:xfrm>
            <a:off x="2971800" y="1600200"/>
            <a:ext cx="57150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4"/>
          <p:cNvSpPr>
            <a:spLocks noGrp="1"/>
          </p:cNvSpPr>
          <p:nvPr>
            <p:ph type="dt" sz="half" idx="10"/>
          </p:nvPr>
        </p:nvSpPr>
        <p:spPr/>
        <p:txBody>
          <a:bodyPr/>
          <a:lstStyle>
            <a:lvl1pPr>
              <a:defRPr/>
            </a:lvl1pPr>
          </a:lstStyle>
          <a:p>
            <a:pPr>
              <a:defRPr/>
            </a:pPr>
            <a:fld id="{0DDDC92F-8CEA-434B-B4B2-F6111C84C716}" type="datetimeFigureOut">
              <a:rPr lang="en-US"/>
              <a:pPr>
                <a:defRPr/>
              </a:pPr>
              <a:t>10/30/2012</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ACF87B99-56D4-4446-B2ED-525ACA9215E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flipV="1">
            <a:off x="68263" y="4683125"/>
            <a:ext cx="900747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68263" y="4649788"/>
            <a:ext cx="900747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68263" y="4773613"/>
            <a:ext cx="9007475" cy="476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en-US" noProof="0" smtClean="0"/>
              <a:t>Click icon to add picture</a:t>
            </a:r>
            <a:endParaRPr lang="en-US" noProof="0" dirty="0"/>
          </a:p>
        </p:txBody>
      </p:sp>
      <p:sp>
        <p:nvSpPr>
          <p:cNvPr id="8" name="Date Placeholder 4"/>
          <p:cNvSpPr>
            <a:spLocks noGrp="1"/>
          </p:cNvSpPr>
          <p:nvPr>
            <p:ph type="dt" sz="half" idx="10"/>
          </p:nvPr>
        </p:nvSpPr>
        <p:spPr/>
        <p:txBody>
          <a:bodyPr/>
          <a:lstStyle>
            <a:lvl1pPr>
              <a:defRPr/>
            </a:lvl1pPr>
          </a:lstStyle>
          <a:p>
            <a:pPr>
              <a:defRPr/>
            </a:pPr>
            <a:fld id="{4E53F568-93F5-4749-9DCB-A6B5E5938604}" type="datetimeFigureOut">
              <a:rPr lang="en-US"/>
              <a:pPr>
                <a:defRPr/>
              </a:pPr>
              <a:t>10/30/2012</a:t>
            </a:fld>
            <a:endParaRPr lang="en-US"/>
          </a:p>
        </p:txBody>
      </p:sp>
      <p:sp>
        <p:nvSpPr>
          <p:cNvPr id="9" name="Footer Placeholder 5"/>
          <p:cNvSpPr>
            <a:spLocks noGrp="1"/>
          </p:cNvSpPr>
          <p:nvPr>
            <p:ph type="ftr" sz="quarter" idx="11"/>
          </p:nvPr>
        </p:nvSpPr>
        <p:spPr>
          <a:xfrm>
            <a:off x="914400" y="6172200"/>
            <a:ext cx="3886200" cy="457200"/>
          </a:xfrm>
        </p:spPr>
        <p:txBody>
          <a:bodyPr/>
          <a:lstStyle>
            <a:lvl1pPr>
              <a:defRPr/>
            </a:lvl1pPr>
          </a:lstStyle>
          <a:p>
            <a:pPr>
              <a:defRPr/>
            </a:pPr>
            <a:endParaRPr lang="en-US"/>
          </a:p>
        </p:txBody>
      </p:sp>
      <p:sp>
        <p:nvSpPr>
          <p:cNvPr id="10" name="Slide Number Placeholder 6"/>
          <p:cNvSpPr>
            <a:spLocks noGrp="1"/>
          </p:cNvSpPr>
          <p:nvPr>
            <p:ph type="sldNum" sz="quarter" idx="12"/>
          </p:nvPr>
        </p:nvSpPr>
        <p:spPr>
          <a:xfrm>
            <a:off x="146050" y="6208713"/>
            <a:ext cx="457200" cy="457200"/>
          </a:xfrm>
        </p:spPr>
        <p:txBody>
          <a:bodyPr/>
          <a:lstStyle>
            <a:lvl1pPr>
              <a:defRPr/>
            </a:lvl1pPr>
          </a:lstStyle>
          <a:p>
            <a:pPr>
              <a:defRPr/>
            </a:pPr>
            <a:fld id="{98BF2E31-9DBF-4347-A5DA-08282728269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8" name="Rounded Rectangle 7"/>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8" name="Title Placeholder 21"/>
          <p:cNvSpPr>
            <a:spLocks noGrp="1"/>
          </p:cNvSpPr>
          <p:nvPr>
            <p:ph type="title"/>
          </p:nvPr>
        </p:nvSpPr>
        <p:spPr bwMode="auto">
          <a:xfrm>
            <a:off x="914400" y="274638"/>
            <a:ext cx="7772400" cy="114300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en-US" smtClean="0"/>
              <a:t>Click to edit Master title style</a:t>
            </a:r>
          </a:p>
        </p:txBody>
      </p:sp>
      <p:sp>
        <p:nvSpPr>
          <p:cNvPr id="1029" name="Text Placeholder 12"/>
          <p:cNvSpPr>
            <a:spLocks noGrp="1"/>
          </p:cNvSpPr>
          <p:nvPr>
            <p:ph type="body" idx="1"/>
          </p:nvPr>
        </p:nvSpPr>
        <p:spPr bwMode="auto">
          <a:xfrm>
            <a:off x="914400" y="14478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fontAlgn="auto" latinLnBrk="0" hangingPunct="1">
              <a:spcBef>
                <a:spcPts val="0"/>
              </a:spcBef>
              <a:spcAft>
                <a:spcPts val="0"/>
              </a:spcAft>
              <a:defRPr kumimoji="0" sz="1400">
                <a:solidFill>
                  <a:schemeClr val="tx2"/>
                </a:solidFill>
                <a:latin typeface="+mn-lt"/>
                <a:cs typeface="+mn-cs"/>
              </a:defRPr>
            </a:lvl1pPr>
          </a:lstStyle>
          <a:p>
            <a:pPr>
              <a:defRPr/>
            </a:pPr>
            <a:fld id="{A8FAC8F4-F737-4F2C-A2B9-BF909F61B64D}" type="datetimeFigureOut">
              <a:rPr lang="en-US"/>
              <a:pPr>
                <a:defRPr/>
              </a:pPr>
              <a:t>10/30/2012</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fontAlgn="auto" latinLnBrk="0" hangingPunct="1">
              <a:spcBef>
                <a:spcPts val="0"/>
              </a:spcBef>
              <a:spcAft>
                <a:spcPts val="0"/>
              </a:spcAft>
              <a:defRPr kumimoji="0" sz="1400">
                <a:solidFill>
                  <a:schemeClr val="tx2"/>
                </a:solidFill>
                <a:latin typeface="+mn-lt"/>
                <a:cs typeface="+mn-cs"/>
              </a:defRPr>
            </a:lvl1pPr>
          </a:lstStyle>
          <a:p>
            <a:pPr>
              <a:defRPr/>
            </a:pPr>
            <a:endParaRPr lang="en-US"/>
          </a:p>
        </p:txBody>
      </p:sp>
      <p:sp>
        <p:nvSpPr>
          <p:cNvPr id="23" name="Slide Number Placeholder 22"/>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fontAlgn="auto" latinLnBrk="0" hangingPunct="1">
              <a:spcBef>
                <a:spcPts val="0"/>
              </a:spcBef>
              <a:spcAft>
                <a:spcPts val="0"/>
              </a:spcAft>
              <a:defRPr kumimoji="0" sz="1400">
                <a:solidFill>
                  <a:srgbClr val="FFFFFF"/>
                </a:solidFill>
                <a:latin typeface="+mj-lt"/>
                <a:ea typeface="+mj-ea"/>
                <a:cs typeface="+mj-cs"/>
              </a:defRPr>
            </a:lvl1pPr>
          </a:lstStyle>
          <a:p>
            <a:pPr>
              <a:defRPr/>
            </a:pPr>
            <a:fld id="{3B790F3B-3FAC-462A-BCB1-BCF278E8E8F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8" r:id="rId1"/>
    <p:sldLayoutId id="2147483691" r:id="rId2"/>
    <p:sldLayoutId id="2147483699" r:id="rId3"/>
    <p:sldLayoutId id="2147483692" r:id="rId4"/>
    <p:sldLayoutId id="2147483693" r:id="rId5"/>
    <p:sldLayoutId id="2147483694" r:id="rId6"/>
    <p:sldLayoutId id="2147483695" r:id="rId7"/>
    <p:sldLayoutId id="2147483700" r:id="rId8"/>
    <p:sldLayoutId id="2147483701" r:id="rId9"/>
    <p:sldLayoutId id="2147483696" r:id="rId10"/>
    <p:sldLayoutId id="2147483697" r:id="rId11"/>
  </p:sldLayoutIdLst>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itchFamily="34" charset="0"/>
        </a:defRPr>
      </a:lvl2pPr>
      <a:lvl3pPr algn="l" rtl="0" eaLnBrk="0" fontAlgn="base" hangingPunct="0">
        <a:spcBef>
          <a:spcPct val="0"/>
        </a:spcBef>
        <a:spcAft>
          <a:spcPct val="0"/>
        </a:spcAft>
        <a:defRPr sz="4000">
          <a:solidFill>
            <a:schemeClr val="tx2"/>
          </a:solidFill>
          <a:latin typeface="Franklin Gothic Book" pitchFamily="34" charset="0"/>
        </a:defRPr>
      </a:lvl3pPr>
      <a:lvl4pPr algn="l" rtl="0" eaLnBrk="0" fontAlgn="base" hangingPunct="0">
        <a:spcBef>
          <a:spcPct val="0"/>
        </a:spcBef>
        <a:spcAft>
          <a:spcPct val="0"/>
        </a:spcAft>
        <a:defRPr sz="4000">
          <a:solidFill>
            <a:schemeClr val="tx2"/>
          </a:solidFill>
          <a:latin typeface="Franklin Gothic Book" pitchFamily="34" charset="0"/>
        </a:defRPr>
      </a:lvl4pPr>
      <a:lvl5pPr algn="l" rtl="0" eaLnBrk="0" fontAlgn="base" hangingPunct="0">
        <a:spcBef>
          <a:spcPct val="0"/>
        </a:spcBef>
        <a:spcAft>
          <a:spcPct val="0"/>
        </a:spcAft>
        <a:defRPr sz="4000">
          <a:solidFill>
            <a:schemeClr val="tx2"/>
          </a:solidFill>
          <a:latin typeface="Franklin Gothic Book" pitchFamily="34" charset="0"/>
        </a:defRPr>
      </a:lvl5pPr>
      <a:lvl6pPr marL="457200" algn="l" rtl="0" fontAlgn="base">
        <a:spcBef>
          <a:spcPct val="0"/>
        </a:spcBef>
        <a:spcAft>
          <a:spcPct val="0"/>
        </a:spcAft>
        <a:defRPr sz="4000">
          <a:solidFill>
            <a:schemeClr val="tx2"/>
          </a:solidFill>
          <a:latin typeface="Franklin Gothic Book" pitchFamily="34" charset="0"/>
        </a:defRPr>
      </a:lvl6pPr>
      <a:lvl7pPr marL="914400" algn="l" rtl="0" fontAlgn="base">
        <a:spcBef>
          <a:spcPct val="0"/>
        </a:spcBef>
        <a:spcAft>
          <a:spcPct val="0"/>
        </a:spcAft>
        <a:defRPr sz="4000">
          <a:solidFill>
            <a:schemeClr val="tx2"/>
          </a:solidFill>
          <a:latin typeface="Franklin Gothic Book" pitchFamily="34" charset="0"/>
        </a:defRPr>
      </a:lvl7pPr>
      <a:lvl8pPr marL="1371600" algn="l" rtl="0" fontAlgn="base">
        <a:spcBef>
          <a:spcPct val="0"/>
        </a:spcBef>
        <a:spcAft>
          <a:spcPct val="0"/>
        </a:spcAft>
        <a:defRPr sz="4000">
          <a:solidFill>
            <a:schemeClr val="tx2"/>
          </a:solidFill>
          <a:latin typeface="Franklin Gothic Book" pitchFamily="34" charset="0"/>
        </a:defRPr>
      </a:lvl8pPr>
      <a:lvl9pPr marL="1828800" algn="l" rtl="0" fontAlgn="base">
        <a:spcBef>
          <a:spcPct val="0"/>
        </a:spcBef>
        <a:spcAft>
          <a:spcPct val="0"/>
        </a:spcAft>
        <a:defRPr sz="4000">
          <a:solidFill>
            <a:schemeClr val="tx2"/>
          </a:solidFill>
          <a:latin typeface="Franklin Gothic Book"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E6B1A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A28E6A"/>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A28E6A"/>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8.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9.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amazon.com/gp/reader/1412953065/ref=sib_dp_pt" TargetMode="Externa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23.jpeg"/><Relationship Id="rId4" Type="http://schemas.openxmlformats.org/officeDocument/2006/relationships/image" Target="../media/image22.jpeg"/></Relationships>
</file>

<file path=ppt/slides/_rels/slide3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26.jpeg"/><Relationship Id="rId4" Type="http://schemas.openxmlformats.org/officeDocument/2006/relationships/image" Target="../media/image25.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Videos/RealPlayer%20Downloads/multiplication%20rock%20-%20Bing%20Videos.flv"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2"/>
          <p:cNvSpPr>
            <a:spLocks noGrp="1"/>
          </p:cNvSpPr>
          <p:nvPr>
            <p:ph type="subTitle" idx="1"/>
          </p:nvPr>
        </p:nvSpPr>
        <p:spPr/>
        <p:txBody>
          <a:bodyPr/>
          <a:lstStyle/>
          <a:p>
            <a:pPr eaLnBrk="1" hangingPunct="1"/>
            <a:endParaRPr lang="en-US" dirty="0" smtClean="0"/>
          </a:p>
          <a:p>
            <a:pPr eaLnBrk="1" hangingPunct="1"/>
            <a:r>
              <a:rPr lang="en-US" dirty="0" smtClean="0"/>
              <a:t>Oct </a:t>
            </a:r>
            <a:r>
              <a:rPr lang="en-US" dirty="0" smtClean="0"/>
              <a:t>30, </a:t>
            </a:r>
            <a:r>
              <a:rPr lang="en-US" dirty="0" smtClean="0"/>
              <a:t>2012</a:t>
            </a:r>
          </a:p>
          <a:p>
            <a:pPr eaLnBrk="1" hangingPunct="1"/>
            <a:r>
              <a:rPr lang="en-US" dirty="0" smtClean="0"/>
              <a:t>4:30-6:30</a:t>
            </a:r>
          </a:p>
        </p:txBody>
      </p:sp>
      <p:sp>
        <p:nvSpPr>
          <p:cNvPr id="2" name="Title 1"/>
          <p:cNvSpPr>
            <a:spLocks noGrp="1"/>
          </p:cNvSpPr>
          <p:nvPr>
            <p:ph type="ctrTitle"/>
          </p:nvPr>
        </p:nvSpPr>
        <p:spPr>
          <a:xfrm>
            <a:off x="457200" y="1506538"/>
            <a:ext cx="8229600" cy="1470025"/>
          </a:xfrm>
        </p:spPr>
        <p:txBody>
          <a:bodyPr>
            <a:normAutofit/>
          </a:bodyPr>
          <a:lstStyle/>
          <a:p>
            <a:pPr eaLnBrk="1" fontAlgn="auto" hangingPunct="1">
              <a:spcAft>
                <a:spcPts val="0"/>
              </a:spcAft>
              <a:defRPr/>
            </a:pPr>
            <a:r>
              <a:rPr dirty="0" smtClean="0"/>
              <a:t>Specially Designed Instruction in Math PDU Session </a:t>
            </a:r>
            <a:r>
              <a:rPr dirty="0" smtClean="0"/>
              <a:t>Two</a:t>
            </a:r>
            <a:r>
              <a:rPr dirty="0" smtClean="0"/>
              <a:t> </a:t>
            </a:r>
            <a:endParaRP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Abstract </a:t>
            </a:r>
            <a:endParaRPr lang="en-US" dirty="0"/>
          </a:p>
        </p:txBody>
      </p:sp>
      <p:sp>
        <p:nvSpPr>
          <p:cNvPr id="3" name="Rectangle 2"/>
          <p:cNvSpPr/>
          <p:nvPr/>
        </p:nvSpPr>
        <p:spPr>
          <a:xfrm>
            <a:off x="3276600" y="1219200"/>
            <a:ext cx="2537875"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25 x 12</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ts3.mm.bing.net/th?id=I.4933745634707042&amp;pid=1.7&amp;w=163&amp;h=154&amp;c=7&amp;rs=1"/>
          <p:cNvPicPr>
            <a:picLocks noChangeAspect="1" noChangeArrowheads="1"/>
          </p:cNvPicPr>
          <p:nvPr/>
        </p:nvPicPr>
        <p:blipFill>
          <a:blip r:embed="rId2" cstate="print"/>
          <a:srcRect/>
          <a:stretch>
            <a:fillRect/>
          </a:stretch>
        </p:blipFill>
        <p:spPr bwMode="auto">
          <a:xfrm>
            <a:off x="4724400" y="2514600"/>
            <a:ext cx="2209800" cy="2087788"/>
          </a:xfrm>
          <a:prstGeom prst="rect">
            <a:avLst/>
          </a:prstGeom>
          <a:noFill/>
        </p:spPr>
      </p:pic>
      <p:sp>
        <p:nvSpPr>
          <p:cNvPr id="3" name="Rounded Rectangle 2"/>
          <p:cNvSpPr/>
          <p:nvPr/>
        </p:nvSpPr>
        <p:spPr>
          <a:xfrm>
            <a:off x="381000" y="457200"/>
            <a:ext cx="8382000" cy="1676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t>By age 4, children have created, refined, and selected algorithms for basic arithmetic (Griffin 2002)</a:t>
            </a:r>
            <a:endParaRPr lang="en-US" sz="3200" dirty="0"/>
          </a:p>
        </p:txBody>
      </p:sp>
      <p:sp>
        <p:nvSpPr>
          <p:cNvPr id="4" name="Rounded Rectangle 3"/>
          <p:cNvSpPr/>
          <p:nvPr/>
        </p:nvSpPr>
        <p:spPr>
          <a:xfrm>
            <a:off x="457200" y="2590800"/>
            <a:ext cx="2971800" cy="2971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Every two years the child’s number sense is reorganized based on experience to understand more complex tasks.</a:t>
            </a:r>
            <a:endParaRPr lang="en-US" sz="2400" dirty="0"/>
          </a:p>
        </p:txBody>
      </p:sp>
      <p:sp>
        <p:nvSpPr>
          <p:cNvPr id="5" name="Rounded Rectangle 4"/>
          <p:cNvSpPr/>
          <p:nvPr/>
        </p:nvSpPr>
        <p:spPr>
          <a:xfrm>
            <a:off x="4191000" y="4800600"/>
            <a:ext cx="4419600" cy="1600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This progression is predictable in about 80% of the population. 20% are slower and 20% are faster</a:t>
            </a:r>
            <a:r>
              <a:rPr lang="en-US" dirty="0" smtClean="0"/>
              <a:t>.</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eaLnBrk="1" hangingPunct="1"/>
            <a:r>
              <a:rPr lang="en-US" smtClean="0"/>
              <a:t>4 year olds Operational Sense </a:t>
            </a:r>
          </a:p>
        </p:txBody>
      </p:sp>
      <p:sp>
        <p:nvSpPr>
          <p:cNvPr id="4" name="Rectangle 3"/>
          <p:cNvSpPr/>
          <p:nvPr/>
        </p:nvSpPr>
        <p:spPr>
          <a:xfrm>
            <a:off x="457200" y="1447800"/>
            <a:ext cx="37338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solidFill>
                  <a:srgbClr val="002060"/>
                </a:solidFill>
              </a:rPr>
              <a:t>Global Quantity Schema </a:t>
            </a:r>
          </a:p>
        </p:txBody>
      </p:sp>
      <p:sp>
        <p:nvSpPr>
          <p:cNvPr id="5" name="Rectangle 4"/>
          <p:cNvSpPr/>
          <p:nvPr/>
        </p:nvSpPr>
        <p:spPr>
          <a:xfrm>
            <a:off x="4648200" y="1447800"/>
            <a:ext cx="37338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solidFill>
                  <a:srgbClr val="002060"/>
                </a:solidFill>
              </a:rPr>
              <a:t>Initial Counting  Schema </a:t>
            </a:r>
          </a:p>
        </p:txBody>
      </p:sp>
      <p:sp>
        <p:nvSpPr>
          <p:cNvPr id="6" name="Cube 5"/>
          <p:cNvSpPr/>
          <p:nvPr/>
        </p:nvSpPr>
        <p:spPr>
          <a:xfrm>
            <a:off x="685800" y="33528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Cube 6"/>
          <p:cNvSpPr/>
          <p:nvPr/>
        </p:nvSpPr>
        <p:spPr>
          <a:xfrm>
            <a:off x="1143000" y="38100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Cube 7"/>
          <p:cNvSpPr/>
          <p:nvPr/>
        </p:nvSpPr>
        <p:spPr>
          <a:xfrm>
            <a:off x="381000" y="40386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Cube 8"/>
          <p:cNvSpPr/>
          <p:nvPr/>
        </p:nvSpPr>
        <p:spPr>
          <a:xfrm>
            <a:off x="2743200" y="32766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Cube 9"/>
          <p:cNvSpPr/>
          <p:nvPr/>
        </p:nvSpPr>
        <p:spPr>
          <a:xfrm>
            <a:off x="2362200" y="37338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Cube 10"/>
          <p:cNvSpPr/>
          <p:nvPr/>
        </p:nvSpPr>
        <p:spPr>
          <a:xfrm>
            <a:off x="3276600" y="41910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Cube 11"/>
          <p:cNvSpPr/>
          <p:nvPr/>
        </p:nvSpPr>
        <p:spPr>
          <a:xfrm>
            <a:off x="2514600" y="42672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Cube 12"/>
          <p:cNvSpPr/>
          <p:nvPr/>
        </p:nvSpPr>
        <p:spPr>
          <a:xfrm>
            <a:off x="3048000" y="37338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8141" name="Picture 4" descr="http://www.gfx-zone.org/abbe/abbe_v4/images/tuts/magnify/Rot_arrow.jpg"/>
          <p:cNvPicPr>
            <a:picLocks noChangeAspect="1" noChangeArrowheads="1"/>
          </p:cNvPicPr>
          <p:nvPr/>
        </p:nvPicPr>
        <p:blipFill>
          <a:blip r:embed="rId2" cstate="print"/>
          <a:srcRect/>
          <a:stretch>
            <a:fillRect/>
          </a:stretch>
        </p:blipFill>
        <p:spPr bwMode="auto">
          <a:xfrm rot="-2749509">
            <a:off x="1439863" y="2659063"/>
            <a:ext cx="1066800" cy="1066800"/>
          </a:xfrm>
          <a:prstGeom prst="rect">
            <a:avLst/>
          </a:prstGeom>
          <a:noFill/>
          <a:ln w="9525">
            <a:noFill/>
            <a:miter lim="800000"/>
            <a:headEnd/>
            <a:tailEnd/>
          </a:ln>
        </p:spPr>
      </p:pic>
      <p:pic>
        <p:nvPicPr>
          <p:cNvPr id="48142" name="Picture 4" descr="http://www.gfx-zone.org/abbe/abbe_v4/images/tuts/magnify/Rot_arrow.jpg"/>
          <p:cNvPicPr>
            <a:picLocks noChangeAspect="1" noChangeArrowheads="1"/>
          </p:cNvPicPr>
          <p:nvPr/>
        </p:nvPicPr>
        <p:blipFill>
          <a:blip r:embed="rId2" cstate="print"/>
          <a:srcRect/>
          <a:stretch>
            <a:fillRect/>
          </a:stretch>
        </p:blipFill>
        <p:spPr bwMode="auto">
          <a:xfrm rot="7864692">
            <a:off x="1362075" y="4410075"/>
            <a:ext cx="1066800" cy="1066800"/>
          </a:xfrm>
          <a:prstGeom prst="rect">
            <a:avLst/>
          </a:prstGeom>
          <a:noFill/>
          <a:ln w="9525">
            <a:noFill/>
            <a:miter lim="800000"/>
            <a:headEnd/>
            <a:tailEnd/>
          </a:ln>
        </p:spPr>
      </p:pic>
      <p:sp>
        <p:nvSpPr>
          <p:cNvPr id="48143" name="TextBox 26"/>
          <p:cNvSpPr txBox="1">
            <a:spLocks noChangeArrowheads="1"/>
          </p:cNvSpPr>
          <p:nvPr/>
        </p:nvSpPr>
        <p:spPr bwMode="auto">
          <a:xfrm>
            <a:off x="1295400" y="2438400"/>
            <a:ext cx="1371600" cy="369888"/>
          </a:xfrm>
          <a:prstGeom prst="rect">
            <a:avLst/>
          </a:prstGeom>
          <a:noFill/>
          <a:ln w="9525">
            <a:noFill/>
            <a:miter lim="800000"/>
            <a:headEnd/>
            <a:tailEnd/>
          </a:ln>
        </p:spPr>
        <p:txBody>
          <a:bodyPr>
            <a:spAutoFit/>
          </a:bodyPr>
          <a:lstStyle/>
          <a:p>
            <a:pPr algn="ctr"/>
            <a:r>
              <a:rPr lang="en-US">
                <a:latin typeface="Perpetua" pitchFamily="18" charset="0"/>
              </a:rPr>
              <a:t>more than </a:t>
            </a:r>
          </a:p>
        </p:txBody>
      </p:sp>
      <p:sp>
        <p:nvSpPr>
          <p:cNvPr id="48144" name="TextBox 27"/>
          <p:cNvSpPr txBox="1">
            <a:spLocks noChangeArrowheads="1"/>
          </p:cNvSpPr>
          <p:nvPr/>
        </p:nvSpPr>
        <p:spPr bwMode="auto">
          <a:xfrm>
            <a:off x="1219200" y="5257800"/>
            <a:ext cx="1371600" cy="369888"/>
          </a:xfrm>
          <a:prstGeom prst="rect">
            <a:avLst/>
          </a:prstGeom>
          <a:noFill/>
          <a:ln w="9525">
            <a:noFill/>
            <a:miter lim="800000"/>
            <a:headEnd/>
            <a:tailEnd/>
          </a:ln>
        </p:spPr>
        <p:txBody>
          <a:bodyPr>
            <a:spAutoFit/>
          </a:bodyPr>
          <a:lstStyle/>
          <a:p>
            <a:pPr algn="ctr"/>
            <a:r>
              <a:rPr lang="en-US">
                <a:latin typeface="Perpetua" pitchFamily="18" charset="0"/>
              </a:rPr>
              <a:t>less than </a:t>
            </a:r>
          </a:p>
        </p:txBody>
      </p:sp>
      <p:sp>
        <p:nvSpPr>
          <p:cNvPr id="29" name="Cube 28"/>
          <p:cNvSpPr/>
          <p:nvPr/>
        </p:nvSpPr>
        <p:spPr>
          <a:xfrm>
            <a:off x="4724400" y="39624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 name="Cube 29"/>
          <p:cNvSpPr/>
          <p:nvPr/>
        </p:nvSpPr>
        <p:spPr>
          <a:xfrm>
            <a:off x="5486400" y="39624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 name="Cube 30"/>
          <p:cNvSpPr/>
          <p:nvPr/>
        </p:nvSpPr>
        <p:spPr>
          <a:xfrm>
            <a:off x="6248400" y="39624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Cube 31"/>
          <p:cNvSpPr/>
          <p:nvPr/>
        </p:nvSpPr>
        <p:spPr>
          <a:xfrm>
            <a:off x="7010400" y="39624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Cube 32"/>
          <p:cNvSpPr/>
          <p:nvPr/>
        </p:nvSpPr>
        <p:spPr>
          <a:xfrm>
            <a:off x="7772400" y="3962400"/>
            <a:ext cx="457200" cy="381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Curved Down Arrow 33"/>
          <p:cNvSpPr/>
          <p:nvPr/>
        </p:nvSpPr>
        <p:spPr>
          <a:xfrm>
            <a:off x="4953000" y="3581400"/>
            <a:ext cx="762000" cy="304800"/>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35" name="Curved Down Arrow 34"/>
          <p:cNvSpPr/>
          <p:nvPr/>
        </p:nvSpPr>
        <p:spPr>
          <a:xfrm>
            <a:off x="5715000" y="3581400"/>
            <a:ext cx="762000" cy="304800"/>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36" name="Curved Down Arrow 35"/>
          <p:cNvSpPr/>
          <p:nvPr/>
        </p:nvSpPr>
        <p:spPr>
          <a:xfrm>
            <a:off x="6553200" y="3581400"/>
            <a:ext cx="762000" cy="304800"/>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37" name="Curved Down Arrow 36"/>
          <p:cNvSpPr/>
          <p:nvPr/>
        </p:nvSpPr>
        <p:spPr>
          <a:xfrm>
            <a:off x="7315200" y="3581400"/>
            <a:ext cx="762000" cy="304800"/>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48154" name="TextBox 37"/>
          <p:cNvSpPr txBox="1">
            <a:spLocks noChangeArrowheads="1"/>
          </p:cNvSpPr>
          <p:nvPr/>
        </p:nvSpPr>
        <p:spPr bwMode="auto">
          <a:xfrm>
            <a:off x="4648200" y="4495800"/>
            <a:ext cx="3733800" cy="381000"/>
          </a:xfrm>
          <a:prstGeom prst="rect">
            <a:avLst/>
          </a:prstGeom>
          <a:noFill/>
          <a:ln w="9525">
            <a:noFill/>
            <a:miter lim="800000"/>
            <a:headEnd/>
            <a:tailEnd/>
          </a:ln>
        </p:spPr>
        <p:txBody>
          <a:bodyPr>
            <a:spAutoFit/>
          </a:bodyPr>
          <a:lstStyle/>
          <a:p>
            <a:r>
              <a:rPr lang="en-US">
                <a:latin typeface="Perpetua" pitchFamily="18" charset="0"/>
              </a:rPr>
              <a:t> 1   </a:t>
            </a:r>
            <a:r>
              <a:rPr lang="en-US">
                <a:latin typeface="Perpetua" pitchFamily="18" charset="0"/>
                <a:sym typeface="Wingdings" pitchFamily="2" charset="2"/>
              </a:rPr>
              <a:t>    2      3       4      5</a:t>
            </a:r>
            <a:endParaRPr lang="en-US">
              <a:latin typeface="Perpetua" pitchFamily="18" charset="0"/>
            </a:endParaRPr>
          </a:p>
        </p:txBody>
      </p:sp>
      <p:sp>
        <p:nvSpPr>
          <p:cNvPr id="48155" name="TextBox 38"/>
          <p:cNvSpPr txBox="1">
            <a:spLocks noChangeArrowheads="1"/>
          </p:cNvSpPr>
          <p:nvPr/>
        </p:nvSpPr>
        <p:spPr bwMode="auto">
          <a:xfrm>
            <a:off x="609600" y="5867400"/>
            <a:ext cx="2590800" cy="369888"/>
          </a:xfrm>
          <a:prstGeom prst="rect">
            <a:avLst/>
          </a:prstGeom>
          <a:noFill/>
          <a:ln w="9525">
            <a:noFill/>
            <a:miter lim="800000"/>
            <a:headEnd/>
            <a:tailEnd/>
          </a:ln>
        </p:spPr>
        <p:txBody>
          <a:bodyPr>
            <a:spAutoFit/>
          </a:bodyPr>
          <a:lstStyle/>
          <a:p>
            <a:r>
              <a:rPr lang="en-US">
                <a:latin typeface="Perpetua" pitchFamily="18" charset="0"/>
              </a:rPr>
              <a:t>Requires Subitizing </a:t>
            </a:r>
          </a:p>
        </p:txBody>
      </p:sp>
      <p:sp>
        <p:nvSpPr>
          <p:cNvPr id="48156" name="TextBox 39"/>
          <p:cNvSpPr txBox="1">
            <a:spLocks noChangeArrowheads="1"/>
          </p:cNvSpPr>
          <p:nvPr/>
        </p:nvSpPr>
        <p:spPr bwMode="auto">
          <a:xfrm>
            <a:off x="5181600" y="5867400"/>
            <a:ext cx="2590800" cy="646113"/>
          </a:xfrm>
          <a:prstGeom prst="rect">
            <a:avLst/>
          </a:prstGeom>
          <a:noFill/>
          <a:ln w="9525">
            <a:noFill/>
            <a:miter lim="800000"/>
            <a:headEnd/>
            <a:tailEnd/>
          </a:ln>
        </p:spPr>
        <p:txBody>
          <a:bodyPr>
            <a:spAutoFit/>
          </a:bodyPr>
          <a:lstStyle/>
          <a:p>
            <a:pPr algn="ctr"/>
            <a:r>
              <a:rPr lang="en-US">
                <a:latin typeface="Perpetua" pitchFamily="18" charset="0"/>
              </a:rPr>
              <a:t>Requires one-on-one Correspondence  </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US" smtClean="0"/>
              <a:t>6 year olds Operational Sense </a:t>
            </a:r>
          </a:p>
        </p:txBody>
      </p:sp>
      <p:sp>
        <p:nvSpPr>
          <p:cNvPr id="4" name="Rectangle 3"/>
          <p:cNvSpPr/>
          <p:nvPr/>
        </p:nvSpPr>
        <p:spPr>
          <a:xfrm>
            <a:off x="457200" y="1447800"/>
            <a:ext cx="80010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solidFill>
                  <a:srgbClr val="002060"/>
                </a:solidFill>
              </a:rPr>
              <a:t>Internal Number line has been developed </a:t>
            </a:r>
          </a:p>
        </p:txBody>
      </p:sp>
      <p:sp>
        <p:nvSpPr>
          <p:cNvPr id="49156" name="TextBox 38"/>
          <p:cNvSpPr txBox="1">
            <a:spLocks noChangeArrowheads="1"/>
          </p:cNvSpPr>
          <p:nvPr/>
        </p:nvSpPr>
        <p:spPr bwMode="auto">
          <a:xfrm>
            <a:off x="914400" y="4791075"/>
            <a:ext cx="7391400" cy="1569660"/>
          </a:xfrm>
          <a:prstGeom prst="rect">
            <a:avLst/>
          </a:prstGeom>
          <a:noFill/>
          <a:ln w="9525">
            <a:noFill/>
            <a:miter lim="800000"/>
            <a:headEnd/>
            <a:tailEnd/>
          </a:ln>
        </p:spPr>
        <p:txBody>
          <a:bodyPr>
            <a:spAutoFit/>
          </a:bodyPr>
          <a:lstStyle/>
          <a:p>
            <a:r>
              <a:rPr lang="en-US" sz="2400" dirty="0">
                <a:latin typeface="Perpetua" pitchFamily="18" charset="0"/>
              </a:rPr>
              <a:t>This developmental stage is a major turning point because children come to understand that mathematics is not just something that occurs out in the environment but can also occur inside their own </a:t>
            </a:r>
            <a:r>
              <a:rPr lang="en-US" sz="2400" dirty="0" smtClean="0">
                <a:latin typeface="Perpetua" pitchFamily="18" charset="0"/>
              </a:rPr>
              <a:t>heads.</a:t>
            </a:r>
            <a:endParaRPr lang="en-US" sz="2400" dirty="0">
              <a:latin typeface="Perpetua" pitchFamily="18" charset="0"/>
            </a:endParaRPr>
          </a:p>
        </p:txBody>
      </p:sp>
      <p:cxnSp>
        <p:nvCxnSpPr>
          <p:cNvPr id="41" name="Straight Connector 40"/>
          <p:cNvCxnSpPr/>
          <p:nvPr/>
        </p:nvCxnSpPr>
        <p:spPr>
          <a:xfrm>
            <a:off x="1143000" y="2819400"/>
            <a:ext cx="6629400"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8100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8956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23622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18288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13716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49530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34290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52578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4864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1910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45720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57150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9436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49171" name="TextBox 54"/>
          <p:cNvSpPr txBox="1">
            <a:spLocks noChangeArrowheads="1"/>
          </p:cNvSpPr>
          <p:nvPr/>
        </p:nvSpPr>
        <p:spPr bwMode="auto">
          <a:xfrm>
            <a:off x="914400" y="3505200"/>
            <a:ext cx="7315200" cy="369888"/>
          </a:xfrm>
          <a:prstGeom prst="rect">
            <a:avLst/>
          </a:prstGeom>
          <a:noFill/>
          <a:ln w="9525">
            <a:noFill/>
            <a:miter lim="800000"/>
            <a:headEnd/>
            <a:tailEnd/>
          </a:ln>
        </p:spPr>
        <p:txBody>
          <a:bodyPr>
            <a:spAutoFit/>
          </a:bodyPr>
          <a:lstStyle/>
          <a:p>
            <a:r>
              <a:rPr lang="en-US">
                <a:latin typeface="Perpetua" pitchFamily="18" charset="0"/>
              </a:rPr>
              <a:t>     1                              10                         20           30        40 50</a:t>
            </a:r>
          </a:p>
        </p:txBody>
      </p:sp>
      <p:cxnSp>
        <p:nvCxnSpPr>
          <p:cNvPr id="56" name="Straight Connector 55"/>
          <p:cNvCxnSpPr/>
          <p:nvPr/>
        </p:nvCxnSpPr>
        <p:spPr>
          <a:xfrm>
            <a:off x="60960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62484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64008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65532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7056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67818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68580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69342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70104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70866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71628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72390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73152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7391400" y="2590800"/>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49186" name="TextBox 69"/>
          <p:cNvSpPr txBox="1">
            <a:spLocks noChangeArrowheads="1"/>
          </p:cNvSpPr>
          <p:nvPr/>
        </p:nvSpPr>
        <p:spPr bwMode="auto">
          <a:xfrm>
            <a:off x="838200" y="3886200"/>
            <a:ext cx="1066800" cy="369888"/>
          </a:xfrm>
          <a:prstGeom prst="rect">
            <a:avLst/>
          </a:prstGeom>
          <a:noFill/>
          <a:ln w="9525">
            <a:noFill/>
            <a:miter lim="800000"/>
            <a:headEnd/>
            <a:tailEnd/>
          </a:ln>
        </p:spPr>
        <p:txBody>
          <a:bodyPr>
            <a:spAutoFit/>
          </a:bodyPr>
          <a:lstStyle/>
          <a:p>
            <a:r>
              <a:rPr lang="en-US">
                <a:latin typeface="Perpetua" pitchFamily="18" charset="0"/>
              </a:rPr>
              <a:t>a little </a:t>
            </a:r>
          </a:p>
        </p:txBody>
      </p:sp>
      <p:sp>
        <p:nvSpPr>
          <p:cNvPr id="49187" name="TextBox 70"/>
          <p:cNvSpPr txBox="1">
            <a:spLocks noChangeArrowheads="1"/>
          </p:cNvSpPr>
          <p:nvPr/>
        </p:nvSpPr>
        <p:spPr bwMode="auto">
          <a:xfrm>
            <a:off x="7086600" y="4038600"/>
            <a:ext cx="1066800" cy="369888"/>
          </a:xfrm>
          <a:prstGeom prst="rect">
            <a:avLst/>
          </a:prstGeom>
          <a:noFill/>
          <a:ln w="9525">
            <a:noFill/>
            <a:miter lim="800000"/>
            <a:headEnd/>
            <a:tailEnd/>
          </a:ln>
        </p:spPr>
        <p:txBody>
          <a:bodyPr>
            <a:spAutoFit/>
          </a:bodyPr>
          <a:lstStyle/>
          <a:p>
            <a:r>
              <a:rPr lang="en-US">
                <a:latin typeface="Perpetua" pitchFamily="18" charset="0"/>
              </a:rPr>
              <a:t>a lot  </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eaLnBrk="1" hangingPunct="1"/>
            <a:r>
              <a:rPr lang="en-US" smtClean="0"/>
              <a:t>8 year olds Operational Sense </a:t>
            </a:r>
          </a:p>
        </p:txBody>
      </p:sp>
      <p:sp>
        <p:nvSpPr>
          <p:cNvPr id="4" name="Rectangle 3"/>
          <p:cNvSpPr/>
          <p:nvPr/>
        </p:nvSpPr>
        <p:spPr>
          <a:xfrm>
            <a:off x="457200" y="1447800"/>
            <a:ext cx="80010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solidFill>
                  <a:srgbClr val="002060"/>
                </a:solidFill>
              </a:rPr>
              <a:t>Double internal number line has been </a:t>
            </a:r>
            <a:r>
              <a:rPr lang="en-US" sz="2400" b="1" dirty="0" err="1">
                <a:solidFill>
                  <a:srgbClr val="002060"/>
                </a:solidFill>
              </a:rPr>
              <a:t>loosley</a:t>
            </a:r>
            <a:r>
              <a:rPr lang="en-US" sz="2400" b="1" dirty="0">
                <a:solidFill>
                  <a:srgbClr val="002060"/>
                </a:solidFill>
              </a:rPr>
              <a:t> developed to allow for two digit operational problem solving  </a:t>
            </a:r>
          </a:p>
        </p:txBody>
      </p:sp>
      <p:sp>
        <p:nvSpPr>
          <p:cNvPr id="50180" name="TextBox 38"/>
          <p:cNvSpPr txBox="1">
            <a:spLocks noChangeArrowheads="1"/>
          </p:cNvSpPr>
          <p:nvPr/>
        </p:nvSpPr>
        <p:spPr bwMode="auto">
          <a:xfrm>
            <a:off x="914400" y="5705475"/>
            <a:ext cx="7391400" cy="923925"/>
          </a:xfrm>
          <a:prstGeom prst="rect">
            <a:avLst/>
          </a:prstGeom>
          <a:noFill/>
          <a:ln w="9525">
            <a:noFill/>
            <a:miter lim="800000"/>
            <a:headEnd/>
            <a:tailEnd/>
          </a:ln>
        </p:spPr>
        <p:txBody>
          <a:bodyPr>
            <a:spAutoFit/>
          </a:bodyPr>
          <a:lstStyle/>
          <a:p>
            <a:r>
              <a:rPr lang="en-US">
                <a:latin typeface="Perpetua" pitchFamily="18" charset="0"/>
              </a:rPr>
              <a:t>Loosely coordinated number line is developed to allow for understanding of place value and solving double digit additional problems.</a:t>
            </a:r>
          </a:p>
        </p:txBody>
      </p:sp>
      <p:cxnSp>
        <p:nvCxnSpPr>
          <p:cNvPr id="41" name="Straight Connector 40"/>
          <p:cNvCxnSpPr/>
          <p:nvPr/>
        </p:nvCxnSpPr>
        <p:spPr>
          <a:xfrm>
            <a:off x="1143000" y="2590800"/>
            <a:ext cx="6629400"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810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8956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23622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18288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13716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4953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3429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52578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4864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191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4572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5715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9436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50195" name="TextBox 54"/>
          <p:cNvSpPr txBox="1">
            <a:spLocks noChangeArrowheads="1"/>
          </p:cNvSpPr>
          <p:nvPr/>
        </p:nvSpPr>
        <p:spPr bwMode="auto">
          <a:xfrm>
            <a:off x="914400" y="3276600"/>
            <a:ext cx="7315200" cy="369888"/>
          </a:xfrm>
          <a:prstGeom prst="rect">
            <a:avLst/>
          </a:prstGeom>
          <a:noFill/>
          <a:ln w="9525">
            <a:noFill/>
            <a:miter lim="800000"/>
            <a:headEnd/>
            <a:tailEnd/>
          </a:ln>
        </p:spPr>
        <p:txBody>
          <a:bodyPr>
            <a:spAutoFit/>
          </a:bodyPr>
          <a:lstStyle/>
          <a:p>
            <a:r>
              <a:rPr lang="en-US">
                <a:latin typeface="Perpetua" pitchFamily="18" charset="0"/>
              </a:rPr>
              <a:t>     1                              10                         20           30        40 50</a:t>
            </a:r>
          </a:p>
        </p:txBody>
      </p:sp>
      <p:cxnSp>
        <p:nvCxnSpPr>
          <p:cNvPr id="56" name="Straight Connector 55"/>
          <p:cNvCxnSpPr/>
          <p:nvPr/>
        </p:nvCxnSpPr>
        <p:spPr>
          <a:xfrm>
            <a:off x="6096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62484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64008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65532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7056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67818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6858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69342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70104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70866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71628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7239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73152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73914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50210" name="TextBox 33"/>
          <p:cNvSpPr txBox="1">
            <a:spLocks noChangeArrowheads="1"/>
          </p:cNvSpPr>
          <p:nvPr/>
        </p:nvSpPr>
        <p:spPr bwMode="auto">
          <a:xfrm>
            <a:off x="838200" y="3657600"/>
            <a:ext cx="1066800" cy="369888"/>
          </a:xfrm>
          <a:prstGeom prst="rect">
            <a:avLst/>
          </a:prstGeom>
          <a:noFill/>
          <a:ln w="9525">
            <a:noFill/>
            <a:miter lim="800000"/>
            <a:headEnd/>
            <a:tailEnd/>
          </a:ln>
        </p:spPr>
        <p:txBody>
          <a:bodyPr>
            <a:spAutoFit/>
          </a:bodyPr>
          <a:lstStyle/>
          <a:p>
            <a:r>
              <a:rPr lang="en-US">
                <a:latin typeface="Perpetua" pitchFamily="18" charset="0"/>
              </a:rPr>
              <a:t>a little </a:t>
            </a:r>
          </a:p>
        </p:txBody>
      </p:sp>
      <p:sp>
        <p:nvSpPr>
          <p:cNvPr id="50211" name="TextBox 34"/>
          <p:cNvSpPr txBox="1">
            <a:spLocks noChangeArrowheads="1"/>
          </p:cNvSpPr>
          <p:nvPr/>
        </p:nvSpPr>
        <p:spPr bwMode="auto">
          <a:xfrm>
            <a:off x="7086600" y="3810000"/>
            <a:ext cx="1066800" cy="369888"/>
          </a:xfrm>
          <a:prstGeom prst="rect">
            <a:avLst/>
          </a:prstGeom>
          <a:noFill/>
          <a:ln w="9525">
            <a:noFill/>
            <a:miter lim="800000"/>
            <a:headEnd/>
            <a:tailEnd/>
          </a:ln>
        </p:spPr>
        <p:txBody>
          <a:bodyPr>
            <a:spAutoFit/>
          </a:bodyPr>
          <a:lstStyle/>
          <a:p>
            <a:r>
              <a:rPr lang="en-US">
                <a:latin typeface="Perpetua" pitchFamily="18" charset="0"/>
              </a:rPr>
              <a:t>a lot  </a:t>
            </a:r>
          </a:p>
        </p:txBody>
      </p:sp>
      <p:cxnSp>
        <p:nvCxnSpPr>
          <p:cNvPr id="36" name="Straight Connector 35"/>
          <p:cNvCxnSpPr/>
          <p:nvPr/>
        </p:nvCxnSpPr>
        <p:spPr>
          <a:xfrm>
            <a:off x="1143000" y="4202113"/>
            <a:ext cx="6629400"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810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28956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23622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18288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13716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4953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3429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52578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54864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4191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4572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5715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59436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50226" name="TextBox 79"/>
          <p:cNvSpPr txBox="1">
            <a:spLocks noChangeArrowheads="1"/>
          </p:cNvSpPr>
          <p:nvPr/>
        </p:nvSpPr>
        <p:spPr bwMode="auto">
          <a:xfrm>
            <a:off x="914400" y="4887913"/>
            <a:ext cx="7315200" cy="369887"/>
          </a:xfrm>
          <a:prstGeom prst="rect">
            <a:avLst/>
          </a:prstGeom>
          <a:noFill/>
          <a:ln w="9525">
            <a:noFill/>
            <a:miter lim="800000"/>
            <a:headEnd/>
            <a:tailEnd/>
          </a:ln>
        </p:spPr>
        <p:txBody>
          <a:bodyPr>
            <a:spAutoFit/>
          </a:bodyPr>
          <a:lstStyle/>
          <a:p>
            <a:r>
              <a:rPr lang="en-US">
                <a:latin typeface="Perpetua" pitchFamily="18" charset="0"/>
              </a:rPr>
              <a:t>     1                              10                         20           30        40 50</a:t>
            </a:r>
          </a:p>
        </p:txBody>
      </p:sp>
      <p:cxnSp>
        <p:nvCxnSpPr>
          <p:cNvPr id="81" name="Straight Connector 80"/>
          <p:cNvCxnSpPr/>
          <p:nvPr/>
        </p:nvCxnSpPr>
        <p:spPr>
          <a:xfrm>
            <a:off x="6096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62484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64008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65532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67056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67818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6858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69342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0104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70866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71628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7239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73152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73914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50241" name="TextBox 94"/>
          <p:cNvSpPr txBox="1">
            <a:spLocks noChangeArrowheads="1"/>
          </p:cNvSpPr>
          <p:nvPr/>
        </p:nvSpPr>
        <p:spPr bwMode="auto">
          <a:xfrm>
            <a:off x="838200" y="5268913"/>
            <a:ext cx="1066800" cy="369887"/>
          </a:xfrm>
          <a:prstGeom prst="rect">
            <a:avLst/>
          </a:prstGeom>
          <a:noFill/>
          <a:ln w="9525">
            <a:noFill/>
            <a:miter lim="800000"/>
            <a:headEnd/>
            <a:tailEnd/>
          </a:ln>
        </p:spPr>
        <p:txBody>
          <a:bodyPr>
            <a:spAutoFit/>
          </a:bodyPr>
          <a:lstStyle/>
          <a:p>
            <a:r>
              <a:rPr lang="en-US">
                <a:latin typeface="Perpetua" pitchFamily="18" charset="0"/>
              </a:rPr>
              <a:t>a little </a:t>
            </a:r>
          </a:p>
        </p:txBody>
      </p:sp>
      <p:sp>
        <p:nvSpPr>
          <p:cNvPr id="50242" name="TextBox 95"/>
          <p:cNvSpPr txBox="1">
            <a:spLocks noChangeArrowheads="1"/>
          </p:cNvSpPr>
          <p:nvPr/>
        </p:nvSpPr>
        <p:spPr bwMode="auto">
          <a:xfrm>
            <a:off x="7086600" y="5421313"/>
            <a:ext cx="1066800" cy="369887"/>
          </a:xfrm>
          <a:prstGeom prst="rect">
            <a:avLst/>
          </a:prstGeom>
          <a:noFill/>
          <a:ln w="9525">
            <a:noFill/>
            <a:miter lim="800000"/>
            <a:headEnd/>
            <a:tailEnd/>
          </a:ln>
        </p:spPr>
        <p:txBody>
          <a:bodyPr>
            <a:spAutoFit/>
          </a:bodyPr>
          <a:lstStyle/>
          <a:p>
            <a:r>
              <a:rPr lang="en-US">
                <a:latin typeface="Perpetua" pitchFamily="18" charset="0"/>
              </a:rPr>
              <a:t>a lot  </a:t>
            </a:r>
          </a:p>
        </p:txBody>
      </p:sp>
      <p:cxnSp>
        <p:nvCxnSpPr>
          <p:cNvPr id="98" name="Straight Connector 97"/>
          <p:cNvCxnSpPr/>
          <p:nvPr/>
        </p:nvCxnSpPr>
        <p:spPr>
          <a:xfrm>
            <a:off x="2590800" y="2743200"/>
            <a:ext cx="0" cy="1295400"/>
          </a:xfrm>
          <a:prstGeom prst="line">
            <a:avLst/>
          </a:prstGeom>
          <a:ln w="412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4343400" y="2743200"/>
            <a:ext cx="0" cy="1295400"/>
          </a:xfrm>
          <a:prstGeom prst="line">
            <a:avLst/>
          </a:prstGeom>
          <a:ln w="412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5943600" y="2667000"/>
            <a:ext cx="0" cy="1295400"/>
          </a:xfrm>
          <a:prstGeom prst="line">
            <a:avLst/>
          </a:prstGeom>
          <a:ln w="41275">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 year old can now… </a:t>
            </a:r>
            <a:endParaRPr lang="en-US" dirty="0"/>
          </a:p>
        </p:txBody>
      </p:sp>
      <p:graphicFrame>
        <p:nvGraphicFramePr>
          <p:cNvPr id="4" name="Diagram 3"/>
          <p:cNvGraphicFramePr/>
          <p:nvPr/>
        </p:nvGraphicFramePr>
        <p:xfrm>
          <a:off x="381000" y="1447800"/>
          <a:ext cx="8763000" cy="541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5842" name="Picture 2" descr="http://ts4.mm.bing.net/th?id=I.4841519811789359&amp;pid=1.7&amp;w=113&amp;h=155&amp;c=7&amp;rs=1"/>
          <p:cNvPicPr>
            <a:picLocks noChangeAspect="1" noChangeArrowheads="1"/>
          </p:cNvPicPr>
          <p:nvPr/>
        </p:nvPicPr>
        <p:blipFill>
          <a:blip r:embed="rId7" cstate="print"/>
          <a:srcRect/>
          <a:stretch>
            <a:fillRect/>
          </a:stretch>
        </p:blipFill>
        <p:spPr bwMode="auto">
          <a:xfrm>
            <a:off x="7073818" y="2286000"/>
            <a:ext cx="1833225" cy="251460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pPr eaLnBrk="1" hangingPunct="1"/>
            <a:r>
              <a:rPr lang="en-US" smtClean="0"/>
              <a:t>10 year olds Operational Sense </a:t>
            </a:r>
          </a:p>
        </p:txBody>
      </p:sp>
      <p:sp>
        <p:nvSpPr>
          <p:cNvPr id="4" name="Rectangle 3"/>
          <p:cNvSpPr/>
          <p:nvPr/>
        </p:nvSpPr>
        <p:spPr>
          <a:xfrm>
            <a:off x="457200" y="1447800"/>
            <a:ext cx="80010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solidFill>
                  <a:srgbClr val="002060"/>
                </a:solidFill>
              </a:rPr>
              <a:t>Double internal number line has been well developed to allow for two digit operational problem </a:t>
            </a:r>
            <a:r>
              <a:rPr lang="en-US" sz="2400" b="1" dirty="0" smtClean="0">
                <a:solidFill>
                  <a:srgbClr val="002060"/>
                </a:solidFill>
              </a:rPr>
              <a:t>solving </a:t>
            </a:r>
            <a:r>
              <a:rPr lang="en-US" sz="2400" b="1" dirty="0" err="1" smtClean="0">
                <a:solidFill>
                  <a:srgbClr val="002060"/>
                </a:solidFill>
              </a:rPr>
              <a:t>effeciently</a:t>
            </a:r>
            <a:r>
              <a:rPr lang="en-US" sz="2400" b="1" dirty="0" smtClean="0">
                <a:solidFill>
                  <a:srgbClr val="002060"/>
                </a:solidFill>
              </a:rPr>
              <a:t>  </a:t>
            </a:r>
            <a:endParaRPr lang="en-US" sz="2400" b="1" dirty="0">
              <a:solidFill>
                <a:srgbClr val="002060"/>
              </a:solidFill>
            </a:endParaRPr>
          </a:p>
        </p:txBody>
      </p:sp>
      <p:sp>
        <p:nvSpPr>
          <p:cNvPr id="51204" name="TextBox 38"/>
          <p:cNvSpPr txBox="1">
            <a:spLocks noChangeArrowheads="1"/>
          </p:cNvSpPr>
          <p:nvPr/>
        </p:nvSpPr>
        <p:spPr bwMode="auto">
          <a:xfrm>
            <a:off x="914400" y="5705475"/>
            <a:ext cx="7391400" cy="647700"/>
          </a:xfrm>
          <a:prstGeom prst="rect">
            <a:avLst/>
          </a:prstGeom>
          <a:noFill/>
          <a:ln w="9525">
            <a:noFill/>
            <a:miter lim="800000"/>
            <a:headEnd/>
            <a:tailEnd/>
          </a:ln>
        </p:spPr>
        <p:txBody>
          <a:bodyPr>
            <a:spAutoFit/>
          </a:bodyPr>
          <a:lstStyle/>
          <a:p>
            <a:r>
              <a:rPr lang="en-US">
                <a:latin typeface="Perpetua" pitchFamily="18" charset="0"/>
              </a:rPr>
              <a:t>These two well developed number lines allow for the capability of doing two digit addition calculations mentally.</a:t>
            </a:r>
          </a:p>
        </p:txBody>
      </p:sp>
      <p:cxnSp>
        <p:nvCxnSpPr>
          <p:cNvPr id="41" name="Straight Connector 40"/>
          <p:cNvCxnSpPr/>
          <p:nvPr/>
        </p:nvCxnSpPr>
        <p:spPr>
          <a:xfrm>
            <a:off x="1143000" y="2590800"/>
            <a:ext cx="6629400"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810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8956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23622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18288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13716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4953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3429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52578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4864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191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4572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5715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9436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51219" name="TextBox 54"/>
          <p:cNvSpPr txBox="1">
            <a:spLocks noChangeArrowheads="1"/>
          </p:cNvSpPr>
          <p:nvPr/>
        </p:nvSpPr>
        <p:spPr bwMode="auto">
          <a:xfrm>
            <a:off x="914400" y="3276600"/>
            <a:ext cx="7315200" cy="369888"/>
          </a:xfrm>
          <a:prstGeom prst="rect">
            <a:avLst/>
          </a:prstGeom>
          <a:noFill/>
          <a:ln w="9525">
            <a:noFill/>
            <a:miter lim="800000"/>
            <a:headEnd/>
            <a:tailEnd/>
          </a:ln>
        </p:spPr>
        <p:txBody>
          <a:bodyPr>
            <a:spAutoFit/>
          </a:bodyPr>
          <a:lstStyle/>
          <a:p>
            <a:r>
              <a:rPr lang="en-US">
                <a:latin typeface="Perpetua" pitchFamily="18" charset="0"/>
              </a:rPr>
              <a:t>     1                              10                         20           30        40 50</a:t>
            </a:r>
          </a:p>
        </p:txBody>
      </p:sp>
      <p:cxnSp>
        <p:nvCxnSpPr>
          <p:cNvPr id="56" name="Straight Connector 55"/>
          <p:cNvCxnSpPr/>
          <p:nvPr/>
        </p:nvCxnSpPr>
        <p:spPr>
          <a:xfrm>
            <a:off x="6096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62484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64008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65532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7056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67818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6858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69342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70104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70866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71628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72390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73152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7391400" y="2362200"/>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51234" name="TextBox 33"/>
          <p:cNvSpPr txBox="1">
            <a:spLocks noChangeArrowheads="1"/>
          </p:cNvSpPr>
          <p:nvPr/>
        </p:nvSpPr>
        <p:spPr bwMode="auto">
          <a:xfrm>
            <a:off x="838200" y="3657600"/>
            <a:ext cx="1066800" cy="369888"/>
          </a:xfrm>
          <a:prstGeom prst="rect">
            <a:avLst/>
          </a:prstGeom>
          <a:noFill/>
          <a:ln w="9525">
            <a:noFill/>
            <a:miter lim="800000"/>
            <a:headEnd/>
            <a:tailEnd/>
          </a:ln>
        </p:spPr>
        <p:txBody>
          <a:bodyPr>
            <a:spAutoFit/>
          </a:bodyPr>
          <a:lstStyle/>
          <a:p>
            <a:r>
              <a:rPr lang="en-US">
                <a:latin typeface="Perpetua" pitchFamily="18" charset="0"/>
              </a:rPr>
              <a:t>a little </a:t>
            </a:r>
          </a:p>
        </p:txBody>
      </p:sp>
      <p:sp>
        <p:nvSpPr>
          <p:cNvPr id="51235" name="TextBox 34"/>
          <p:cNvSpPr txBox="1">
            <a:spLocks noChangeArrowheads="1"/>
          </p:cNvSpPr>
          <p:nvPr/>
        </p:nvSpPr>
        <p:spPr bwMode="auto">
          <a:xfrm>
            <a:off x="7086600" y="3810000"/>
            <a:ext cx="1066800" cy="369888"/>
          </a:xfrm>
          <a:prstGeom prst="rect">
            <a:avLst/>
          </a:prstGeom>
          <a:noFill/>
          <a:ln w="9525">
            <a:noFill/>
            <a:miter lim="800000"/>
            <a:headEnd/>
            <a:tailEnd/>
          </a:ln>
        </p:spPr>
        <p:txBody>
          <a:bodyPr>
            <a:spAutoFit/>
          </a:bodyPr>
          <a:lstStyle/>
          <a:p>
            <a:r>
              <a:rPr lang="en-US">
                <a:latin typeface="Perpetua" pitchFamily="18" charset="0"/>
              </a:rPr>
              <a:t>a lot  </a:t>
            </a:r>
          </a:p>
        </p:txBody>
      </p:sp>
      <p:cxnSp>
        <p:nvCxnSpPr>
          <p:cNvPr id="36" name="Straight Connector 35"/>
          <p:cNvCxnSpPr/>
          <p:nvPr/>
        </p:nvCxnSpPr>
        <p:spPr>
          <a:xfrm>
            <a:off x="1143000" y="4202113"/>
            <a:ext cx="6629400"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810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28956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23622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18288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13716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4953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3429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52578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54864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4191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4572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5715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59436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51250" name="TextBox 79"/>
          <p:cNvSpPr txBox="1">
            <a:spLocks noChangeArrowheads="1"/>
          </p:cNvSpPr>
          <p:nvPr/>
        </p:nvSpPr>
        <p:spPr bwMode="auto">
          <a:xfrm>
            <a:off x="914400" y="4887913"/>
            <a:ext cx="7315200" cy="369887"/>
          </a:xfrm>
          <a:prstGeom prst="rect">
            <a:avLst/>
          </a:prstGeom>
          <a:noFill/>
          <a:ln w="9525">
            <a:noFill/>
            <a:miter lim="800000"/>
            <a:headEnd/>
            <a:tailEnd/>
          </a:ln>
        </p:spPr>
        <p:txBody>
          <a:bodyPr>
            <a:spAutoFit/>
          </a:bodyPr>
          <a:lstStyle/>
          <a:p>
            <a:r>
              <a:rPr lang="en-US">
                <a:latin typeface="Perpetua" pitchFamily="18" charset="0"/>
              </a:rPr>
              <a:t>     1                              10                         20           30        40 50</a:t>
            </a:r>
          </a:p>
        </p:txBody>
      </p:sp>
      <p:cxnSp>
        <p:nvCxnSpPr>
          <p:cNvPr id="81" name="Straight Connector 80"/>
          <p:cNvCxnSpPr/>
          <p:nvPr/>
        </p:nvCxnSpPr>
        <p:spPr>
          <a:xfrm>
            <a:off x="6096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62484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64008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65532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67056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67818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6858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69342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0104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70866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71628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72390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73152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7391400" y="3973513"/>
            <a:ext cx="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51265" name="TextBox 94"/>
          <p:cNvSpPr txBox="1">
            <a:spLocks noChangeArrowheads="1"/>
          </p:cNvSpPr>
          <p:nvPr/>
        </p:nvSpPr>
        <p:spPr bwMode="auto">
          <a:xfrm>
            <a:off x="838200" y="5268913"/>
            <a:ext cx="1066800" cy="369887"/>
          </a:xfrm>
          <a:prstGeom prst="rect">
            <a:avLst/>
          </a:prstGeom>
          <a:noFill/>
          <a:ln w="9525">
            <a:noFill/>
            <a:miter lim="800000"/>
            <a:headEnd/>
            <a:tailEnd/>
          </a:ln>
        </p:spPr>
        <p:txBody>
          <a:bodyPr>
            <a:spAutoFit/>
          </a:bodyPr>
          <a:lstStyle/>
          <a:p>
            <a:r>
              <a:rPr lang="en-US">
                <a:latin typeface="Perpetua" pitchFamily="18" charset="0"/>
              </a:rPr>
              <a:t>a little </a:t>
            </a:r>
          </a:p>
        </p:txBody>
      </p:sp>
      <p:sp>
        <p:nvSpPr>
          <p:cNvPr id="51266" name="TextBox 95"/>
          <p:cNvSpPr txBox="1">
            <a:spLocks noChangeArrowheads="1"/>
          </p:cNvSpPr>
          <p:nvPr/>
        </p:nvSpPr>
        <p:spPr bwMode="auto">
          <a:xfrm>
            <a:off x="7086600" y="5421313"/>
            <a:ext cx="1066800" cy="369887"/>
          </a:xfrm>
          <a:prstGeom prst="rect">
            <a:avLst/>
          </a:prstGeom>
          <a:noFill/>
          <a:ln w="9525">
            <a:noFill/>
            <a:miter lim="800000"/>
            <a:headEnd/>
            <a:tailEnd/>
          </a:ln>
        </p:spPr>
        <p:txBody>
          <a:bodyPr>
            <a:spAutoFit/>
          </a:bodyPr>
          <a:lstStyle/>
          <a:p>
            <a:r>
              <a:rPr lang="en-US">
                <a:latin typeface="Perpetua" pitchFamily="18" charset="0"/>
              </a:rPr>
              <a:t>a lot  </a:t>
            </a:r>
          </a:p>
        </p:txBody>
      </p:sp>
      <p:cxnSp>
        <p:nvCxnSpPr>
          <p:cNvPr id="98" name="Straight Connector 97"/>
          <p:cNvCxnSpPr/>
          <p:nvPr/>
        </p:nvCxnSpPr>
        <p:spPr>
          <a:xfrm>
            <a:off x="2590800" y="2743200"/>
            <a:ext cx="0" cy="1295400"/>
          </a:xfrm>
          <a:prstGeom prst="line">
            <a:avLst/>
          </a:prstGeom>
          <a:ln w="41275" cmpd="sng">
            <a:solidFill>
              <a:schemeClr val="tx1"/>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6629400" y="2667000"/>
            <a:ext cx="0" cy="1295400"/>
          </a:xfrm>
          <a:prstGeom prst="line">
            <a:avLst/>
          </a:prstGeom>
          <a:ln w="41275" cmpd="sng">
            <a:solidFill>
              <a:schemeClr val="tx1"/>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4800600" y="2743200"/>
            <a:ext cx="0" cy="1295400"/>
          </a:xfrm>
          <a:prstGeom prst="line">
            <a:avLst/>
          </a:prstGeom>
          <a:ln w="41275" cmpd="sng">
            <a:solidFill>
              <a:schemeClr val="tx1"/>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10 year old can …</a:t>
            </a:r>
            <a:endParaRPr lang="en-US" dirty="0"/>
          </a:p>
        </p:txBody>
      </p:sp>
      <p:graphicFrame>
        <p:nvGraphicFramePr>
          <p:cNvPr id="4" name="Diagram 3"/>
          <p:cNvGraphicFramePr/>
          <p:nvPr/>
        </p:nvGraphicFramePr>
        <p:xfrm>
          <a:off x="609600" y="1397000"/>
          <a:ext cx="7010400" cy="4927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6866" name="Picture 2" descr="http://ts1.mm.bing.net/th?id=I.5024897714684116&amp;pid=1.7&amp;w=206&amp;h=142&amp;c=7&amp;rs=1"/>
          <p:cNvPicPr>
            <a:picLocks noChangeAspect="1" noChangeArrowheads="1"/>
          </p:cNvPicPr>
          <p:nvPr/>
        </p:nvPicPr>
        <p:blipFill>
          <a:blip r:embed="rId7" cstate="print"/>
          <a:srcRect/>
          <a:stretch>
            <a:fillRect/>
          </a:stretch>
        </p:blipFill>
        <p:spPr bwMode="auto">
          <a:xfrm>
            <a:off x="6041265" y="2438400"/>
            <a:ext cx="2874135" cy="198120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Multiplication: Natural or Invented?</a:t>
            </a:r>
            <a:endParaRPr lang="en-US" dirty="0"/>
          </a:p>
        </p:txBody>
      </p:sp>
      <p:pic>
        <p:nvPicPr>
          <p:cNvPr id="37890" name="Picture 2" descr="http://ygraph.com/graphs/multiplicationchart-20110723T004621-3exyf5n.png"/>
          <p:cNvPicPr>
            <a:picLocks noChangeAspect="1" noChangeArrowheads="1"/>
          </p:cNvPicPr>
          <p:nvPr/>
        </p:nvPicPr>
        <p:blipFill>
          <a:blip r:embed="rId2" cstate="print"/>
          <a:srcRect/>
          <a:stretch>
            <a:fillRect/>
          </a:stretch>
        </p:blipFill>
        <p:spPr bwMode="auto">
          <a:xfrm>
            <a:off x="2438400" y="2666999"/>
            <a:ext cx="4389783" cy="4038601"/>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is multiplication? </a:t>
            </a:r>
            <a:endParaRPr lang="en-US" dirty="0"/>
          </a:p>
        </p:txBody>
      </p:sp>
      <p:pic>
        <p:nvPicPr>
          <p:cNvPr id="38918" name="Picture 6" descr="http://www.toonpool.com/user/997/files/kid_teacher_multiplication_table_736155.jpg"/>
          <p:cNvPicPr>
            <a:picLocks noChangeAspect="1" noChangeArrowheads="1"/>
          </p:cNvPicPr>
          <p:nvPr/>
        </p:nvPicPr>
        <p:blipFill>
          <a:blip r:embed="rId3" cstate="print"/>
          <a:srcRect/>
          <a:stretch>
            <a:fillRect/>
          </a:stretch>
        </p:blipFill>
        <p:spPr bwMode="auto">
          <a:xfrm>
            <a:off x="2362200" y="1828800"/>
            <a:ext cx="4762500" cy="3400425"/>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Text </a:t>
            </a:r>
            <a:endParaRPr lang="en-US" dirty="0"/>
          </a:p>
        </p:txBody>
      </p:sp>
      <p:pic>
        <p:nvPicPr>
          <p:cNvPr id="84994" name="Picture 2" descr="How the Brain Learns Mathematics">
            <a:hlinkClick r:id="rId2"/>
          </p:cNvPr>
          <p:cNvPicPr>
            <a:picLocks noChangeAspect="1" noChangeArrowheads="1"/>
          </p:cNvPicPr>
          <p:nvPr/>
        </p:nvPicPr>
        <p:blipFill>
          <a:blip r:embed="rId3" cstate="print"/>
          <a:srcRect/>
          <a:stretch>
            <a:fillRect/>
          </a:stretch>
        </p:blipFill>
        <p:spPr bwMode="auto">
          <a:xfrm>
            <a:off x="3352800" y="304800"/>
            <a:ext cx="3810000" cy="3810000"/>
          </a:xfrm>
          <a:prstGeom prst="rect">
            <a:avLst/>
          </a:prstGeom>
          <a:noFill/>
        </p:spPr>
      </p:pic>
      <p:sp>
        <p:nvSpPr>
          <p:cNvPr id="5" name="TextBox 4"/>
          <p:cNvSpPr txBox="1"/>
          <p:nvPr/>
        </p:nvSpPr>
        <p:spPr>
          <a:xfrm>
            <a:off x="1295400" y="4876800"/>
            <a:ext cx="6477000" cy="523220"/>
          </a:xfrm>
          <a:prstGeom prst="rect">
            <a:avLst/>
          </a:prstGeom>
          <a:noFill/>
        </p:spPr>
        <p:txBody>
          <a:bodyPr wrap="square" rtlCol="0">
            <a:spAutoFit/>
          </a:bodyPr>
          <a:lstStyle/>
          <a:p>
            <a:r>
              <a:rPr lang="en-US" sz="2800" dirty="0" smtClean="0"/>
              <a:t>Chapter Two: Learning to Calculate </a:t>
            </a:r>
            <a:endParaRPr lang="en-US" sz="28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915400" cy="1858962"/>
          </a:xfrm>
        </p:spPr>
        <p:txBody>
          <a:bodyPr/>
          <a:lstStyle/>
          <a:p>
            <a:r>
              <a:rPr lang="en-US" dirty="0" smtClean="0"/>
              <a:t>Imaging studies show that the brain recruits more neural networks during multiplication than during subtraction</a:t>
            </a:r>
            <a:r>
              <a:rPr lang="en-US" dirty="0" smtClean="0"/>
              <a:t>.</a:t>
            </a:r>
            <a:endParaRPr lang="en-US" dirty="0"/>
          </a:p>
        </p:txBody>
      </p:sp>
      <p:pic>
        <p:nvPicPr>
          <p:cNvPr id="39938" name="Picture 2" descr="http://blogs.sundaymercury.net/weirdscience/brain.jpg"/>
          <p:cNvPicPr>
            <a:picLocks noChangeAspect="1" noChangeArrowheads="1"/>
          </p:cNvPicPr>
          <p:nvPr/>
        </p:nvPicPr>
        <p:blipFill>
          <a:blip r:embed="rId2" cstate="print"/>
          <a:srcRect/>
          <a:stretch>
            <a:fillRect/>
          </a:stretch>
        </p:blipFill>
        <p:spPr bwMode="auto">
          <a:xfrm>
            <a:off x="2667000" y="2209800"/>
            <a:ext cx="4275047" cy="4271963"/>
          </a:xfrm>
          <a:prstGeom prst="rect">
            <a:avLst/>
          </a:prstGeom>
          <a:noFill/>
        </p:spPr>
      </p:pic>
      <p:sp>
        <p:nvSpPr>
          <p:cNvPr id="5" name="Rounded Rectangle 4"/>
          <p:cNvSpPr/>
          <p:nvPr/>
        </p:nvSpPr>
        <p:spPr>
          <a:xfrm>
            <a:off x="533400" y="3429000"/>
            <a:ext cx="1524000" cy="9144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t>3+3= 9</a:t>
            </a:r>
            <a:endParaRPr lang="en-US" sz="2800" dirty="0"/>
          </a:p>
        </p:txBody>
      </p:sp>
      <p:sp>
        <p:nvSpPr>
          <p:cNvPr id="6" name="Rounded Rectangle 5"/>
          <p:cNvSpPr/>
          <p:nvPr/>
        </p:nvSpPr>
        <p:spPr>
          <a:xfrm>
            <a:off x="7162800" y="3352800"/>
            <a:ext cx="1524000" cy="9144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t>3X3= 12</a:t>
            </a:r>
            <a:endParaRPr lang="en-US" sz="2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Natural </a:t>
            </a:r>
            <a:r>
              <a:rPr lang="en-US" dirty="0" err="1" smtClean="0"/>
              <a:t>vs</a:t>
            </a:r>
            <a:r>
              <a:rPr lang="en-US" dirty="0" smtClean="0"/>
              <a:t> Invented </a:t>
            </a:r>
            <a:endParaRPr lang="en-US" dirty="0"/>
          </a:p>
        </p:txBody>
      </p:sp>
      <p:cxnSp>
        <p:nvCxnSpPr>
          <p:cNvPr id="4" name="Straight Arrow Connector 3"/>
          <p:cNvCxnSpPr/>
          <p:nvPr/>
        </p:nvCxnSpPr>
        <p:spPr>
          <a:xfrm>
            <a:off x="1066800" y="4114800"/>
            <a:ext cx="7010400" cy="0"/>
          </a:xfrm>
          <a:prstGeom prst="straightConnector1">
            <a:avLst/>
          </a:prstGeom>
          <a:ln w="117475">
            <a:headEnd type="arrow"/>
            <a:tailEnd type="arrow"/>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4038600" y="3200400"/>
            <a:ext cx="1143000" cy="1676400"/>
          </a:xfrm>
          <a:prstGeom prst="line">
            <a:avLst/>
          </a:prstGeom>
          <a:ln w="133350"/>
        </p:spPr>
        <p:style>
          <a:lnRef idx="1">
            <a:schemeClr val="accent1"/>
          </a:lnRef>
          <a:fillRef idx="0">
            <a:schemeClr val="accent1"/>
          </a:fillRef>
          <a:effectRef idx="0">
            <a:schemeClr val="accent1"/>
          </a:effectRef>
          <a:fontRef idx="minor">
            <a:schemeClr val="tx1"/>
          </a:fontRef>
        </p:style>
      </p:cxnSp>
      <p:sp>
        <p:nvSpPr>
          <p:cNvPr id="7" name="Rounded Rectangle 6"/>
          <p:cNvSpPr/>
          <p:nvPr/>
        </p:nvSpPr>
        <p:spPr>
          <a:xfrm>
            <a:off x="1219200" y="1905000"/>
            <a:ext cx="2895600" cy="152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dirty="0" smtClean="0"/>
              <a:t>+ - </a:t>
            </a:r>
            <a:endParaRPr lang="en-US" sz="9600" dirty="0"/>
          </a:p>
        </p:txBody>
      </p:sp>
      <p:sp>
        <p:nvSpPr>
          <p:cNvPr id="8" name="Rounded Rectangle 7"/>
          <p:cNvSpPr/>
          <p:nvPr/>
        </p:nvSpPr>
        <p:spPr>
          <a:xfrm>
            <a:off x="5562600" y="1905000"/>
            <a:ext cx="2895600" cy="152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dirty="0" smtClean="0"/>
              <a:t>x  </a:t>
            </a:r>
            <a:endParaRPr lang="en-US" sz="9600" dirty="0"/>
          </a:p>
        </p:txBody>
      </p:sp>
      <p:sp>
        <p:nvSpPr>
          <p:cNvPr id="9" name="Rectangle 8"/>
          <p:cNvSpPr/>
          <p:nvPr/>
        </p:nvSpPr>
        <p:spPr>
          <a:xfrm>
            <a:off x="1828800" y="5048071"/>
            <a:ext cx="5943600" cy="1200329"/>
          </a:xfrm>
          <a:prstGeom prst="rect">
            <a:avLst/>
          </a:prstGeom>
        </p:spPr>
        <p:txBody>
          <a:bodyPr wrap="square">
            <a:spAutoFit/>
          </a:bodyPr>
          <a:lstStyle/>
          <a:p>
            <a:r>
              <a:rPr lang="en-US" dirty="0" smtClean="0"/>
              <a:t>The big idea is that addition and subtraction are somewhat natural skills that are accused for survival, however multiplication is an invented tool and requires additional work to conquer the skill.</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Multiplication and Mistakes </a:t>
            </a:r>
            <a:endParaRPr lang="en-US" dirty="0"/>
          </a:p>
        </p:txBody>
      </p:sp>
      <p:pic>
        <p:nvPicPr>
          <p:cNvPr id="41986" name="Picture 2" descr="C:\Users\rfrantu.DPSUSER\AppData\Local\Microsoft\Windows\Temporary Internet Files\Content.IE5\WM004EPB\MP900438373[1].jpg"/>
          <p:cNvPicPr>
            <a:picLocks noChangeAspect="1" noChangeArrowheads="1"/>
          </p:cNvPicPr>
          <p:nvPr/>
        </p:nvPicPr>
        <p:blipFill>
          <a:blip r:embed="rId2" cstate="print"/>
          <a:srcRect/>
          <a:stretch>
            <a:fillRect/>
          </a:stretch>
        </p:blipFill>
        <p:spPr bwMode="auto">
          <a:xfrm>
            <a:off x="5029200" y="1524000"/>
            <a:ext cx="2869329" cy="4038600"/>
          </a:xfrm>
          <a:prstGeom prst="rect">
            <a:avLst/>
          </a:prstGeom>
          <a:noFill/>
        </p:spPr>
      </p:pic>
      <p:sp>
        <p:nvSpPr>
          <p:cNvPr id="4" name="Rectangle 3"/>
          <p:cNvSpPr/>
          <p:nvPr/>
        </p:nvSpPr>
        <p:spPr>
          <a:xfrm>
            <a:off x="762000" y="1595021"/>
            <a:ext cx="3733800" cy="4401205"/>
          </a:xfrm>
          <a:prstGeom prst="rect">
            <a:avLst/>
          </a:prstGeom>
        </p:spPr>
        <p:txBody>
          <a:bodyPr wrap="square">
            <a:spAutoFit/>
          </a:bodyPr>
          <a:lstStyle/>
          <a:p>
            <a:pPr>
              <a:buFont typeface="Arial" pitchFamily="34" charset="0"/>
              <a:buChar char="•"/>
            </a:pPr>
            <a:r>
              <a:rPr lang="en-US" sz="2800" dirty="0" smtClean="0"/>
              <a:t>The average adult makes multiplication mistakes about 10% of the time.</a:t>
            </a:r>
          </a:p>
          <a:p>
            <a:pPr>
              <a:buFont typeface="Arial" pitchFamily="34" charset="0"/>
              <a:buChar char="•"/>
            </a:pPr>
            <a:r>
              <a:rPr lang="en-US" sz="2800" dirty="0" smtClean="0"/>
              <a:t>Some multiplication facts such as 8x7 and 9x7 can take up to 2 </a:t>
            </a:r>
            <a:r>
              <a:rPr lang="en-US" sz="2800" dirty="0" smtClean="0"/>
              <a:t>seconds longer to solve </a:t>
            </a:r>
            <a:r>
              <a:rPr lang="en-US" sz="2800" dirty="0" smtClean="0"/>
              <a:t>and has an error rate of 25%.</a:t>
            </a:r>
            <a:endParaRPr lang="en-US" sz="28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1" name="Picture 3" descr="http://www.newgre.org/wp-content/uploads/2011/01/frustration.jpg"/>
          <p:cNvPicPr>
            <a:picLocks noChangeAspect="1" noChangeArrowheads="1"/>
          </p:cNvPicPr>
          <p:nvPr/>
        </p:nvPicPr>
        <p:blipFill>
          <a:blip r:embed="rId2" cstate="print">
            <a:lum bright="36000"/>
          </a:blip>
          <a:srcRect/>
          <a:stretch>
            <a:fillRect/>
          </a:stretch>
        </p:blipFill>
        <p:spPr bwMode="auto">
          <a:xfrm>
            <a:off x="990600" y="1295400"/>
            <a:ext cx="7600950" cy="5057775"/>
          </a:xfrm>
          <a:prstGeom prst="rect">
            <a:avLst/>
          </a:prstGeom>
          <a:noFill/>
        </p:spPr>
      </p:pic>
      <p:sp>
        <p:nvSpPr>
          <p:cNvPr id="2" name="Title 1"/>
          <p:cNvSpPr>
            <a:spLocks noGrp="1"/>
          </p:cNvSpPr>
          <p:nvPr>
            <p:ph type="title"/>
          </p:nvPr>
        </p:nvSpPr>
        <p:spPr/>
        <p:txBody>
          <a:bodyPr/>
          <a:lstStyle/>
          <a:p>
            <a:r>
              <a:rPr lang="en-US" dirty="0" smtClean="0"/>
              <a:t>Why? Three factors … </a:t>
            </a:r>
            <a:endParaRPr lang="en-US" dirty="0"/>
          </a:p>
        </p:txBody>
      </p:sp>
      <p:sp>
        <p:nvSpPr>
          <p:cNvPr id="43009" name="Rectangle 1"/>
          <p:cNvSpPr>
            <a:spLocks noChangeArrowheads="1"/>
          </p:cNvSpPr>
          <p:nvPr/>
        </p:nvSpPr>
        <p:spPr bwMode="auto">
          <a:xfrm>
            <a:off x="914400" y="2209800"/>
            <a:ext cx="7543800" cy="25853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5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Memory</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5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Pattern and associations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5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Language</a:t>
            </a:r>
            <a:endParaRPr kumimoji="0" lang="en-US" sz="7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Memory </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Memory and Multiplication </a:t>
            </a:r>
            <a:endParaRPr lang="en-US" dirty="0"/>
          </a:p>
        </p:txBody>
      </p:sp>
      <p:sp>
        <p:nvSpPr>
          <p:cNvPr id="3" name="Rectangle 2"/>
          <p:cNvSpPr/>
          <p:nvPr/>
        </p:nvSpPr>
        <p:spPr>
          <a:xfrm>
            <a:off x="457200" y="1676400"/>
            <a:ext cx="8229600" cy="2246769"/>
          </a:xfrm>
          <a:prstGeom prst="rect">
            <a:avLst/>
          </a:prstGeom>
        </p:spPr>
        <p:txBody>
          <a:bodyPr wrap="square">
            <a:spAutoFit/>
          </a:bodyPr>
          <a:lstStyle/>
          <a:p>
            <a:r>
              <a:rPr lang="en-US" sz="2800" dirty="0" smtClean="0"/>
              <a:t>In a study in 1978 by Ashcroft they determined that memory plays a critical factor when doing calculations.  It took less than a second to determine the results of 2+3 or 2x3, but about </a:t>
            </a:r>
            <a:r>
              <a:rPr lang="en-US" sz="2800" dirty="0" smtClean="0"/>
              <a:t>1.3 second </a:t>
            </a:r>
            <a:r>
              <a:rPr lang="en-US" sz="2800" dirty="0" smtClean="0"/>
              <a:t>two solve 8+7 or 8x7.  Why?</a:t>
            </a:r>
            <a:endParaRPr lang="en-US" sz="2800" dirty="0"/>
          </a:p>
        </p:txBody>
      </p:sp>
      <p:pic>
        <p:nvPicPr>
          <p:cNvPr id="49154" name="Picture 2" descr="http://ts4.mm.bing.net/th?id=I.4654860576949531&amp;pid=1.7&amp;w=144&amp;h=146&amp;c=7&amp;rs=1"/>
          <p:cNvPicPr>
            <a:picLocks noChangeAspect="1" noChangeArrowheads="1"/>
          </p:cNvPicPr>
          <p:nvPr/>
        </p:nvPicPr>
        <p:blipFill>
          <a:blip r:embed="rId2" cstate="print"/>
          <a:srcRect/>
          <a:stretch>
            <a:fillRect/>
          </a:stretch>
        </p:blipFill>
        <p:spPr bwMode="auto">
          <a:xfrm>
            <a:off x="3581400" y="4114800"/>
            <a:ext cx="2362200" cy="239501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Because… </a:t>
            </a:r>
            <a:endParaRPr lang="en-US" dirty="0"/>
          </a:p>
        </p:txBody>
      </p:sp>
      <p:sp>
        <p:nvSpPr>
          <p:cNvPr id="3" name="Rectangle 2"/>
          <p:cNvSpPr/>
          <p:nvPr/>
        </p:nvSpPr>
        <p:spPr>
          <a:xfrm>
            <a:off x="152400" y="1720840"/>
            <a:ext cx="8991600" cy="4401205"/>
          </a:xfrm>
          <a:prstGeom prst="rect">
            <a:avLst/>
          </a:prstGeom>
        </p:spPr>
        <p:txBody>
          <a:bodyPr wrap="square">
            <a:spAutoFit/>
          </a:bodyPr>
          <a:lstStyle/>
          <a:p>
            <a:pPr lvl="0">
              <a:buFont typeface="Arial" pitchFamily="34" charset="0"/>
              <a:buChar char="•"/>
            </a:pPr>
            <a:r>
              <a:rPr lang="en-US" sz="2800" dirty="0" smtClean="0"/>
              <a:t> The accuracy of our mental representations of </a:t>
            </a:r>
            <a:r>
              <a:rPr lang="en-US" sz="2800" dirty="0" err="1" smtClean="0"/>
              <a:t>numerocity</a:t>
            </a:r>
            <a:r>
              <a:rPr lang="en-US" sz="2800" dirty="0" smtClean="0"/>
              <a:t> drops quickly with increasing number size</a:t>
            </a:r>
            <a:r>
              <a:rPr lang="en-US" sz="2800" dirty="0" smtClean="0"/>
              <a:t>.</a:t>
            </a:r>
          </a:p>
          <a:p>
            <a:pPr lvl="0"/>
            <a:endParaRPr lang="en-US" sz="2800" dirty="0" smtClean="0"/>
          </a:p>
          <a:p>
            <a:pPr lvl="0">
              <a:buFont typeface="Arial" pitchFamily="34" charset="0"/>
              <a:buChar char="•"/>
            </a:pPr>
            <a:r>
              <a:rPr lang="en-US" sz="2800" dirty="0" smtClean="0"/>
              <a:t>We remember best what we learned first.  When we begin learning </a:t>
            </a:r>
            <a:r>
              <a:rPr lang="en-US" sz="2800" dirty="0" smtClean="0"/>
              <a:t>our </a:t>
            </a:r>
            <a:r>
              <a:rPr lang="en-US" sz="2800" dirty="0" smtClean="0"/>
              <a:t>arithmetic </a:t>
            </a:r>
            <a:r>
              <a:rPr lang="en-US" sz="2800" dirty="0" smtClean="0"/>
              <a:t>fact, </a:t>
            </a:r>
            <a:r>
              <a:rPr lang="en-US" sz="2800" dirty="0" smtClean="0"/>
              <a:t>we started was simple problems containing small digits</a:t>
            </a:r>
            <a:r>
              <a:rPr lang="en-US" sz="2800" dirty="0" smtClean="0"/>
              <a:t>.</a:t>
            </a:r>
          </a:p>
          <a:p>
            <a:pPr lvl="0"/>
            <a:endParaRPr lang="en-US" sz="2800" dirty="0" smtClean="0"/>
          </a:p>
          <a:p>
            <a:pPr lvl="0">
              <a:buFont typeface="Arial" pitchFamily="34" charset="0"/>
              <a:buChar char="•"/>
            </a:pPr>
            <a:r>
              <a:rPr lang="en-US" sz="2800" dirty="0" smtClean="0"/>
              <a:t>Because small digits appear more frequently </a:t>
            </a:r>
            <a:r>
              <a:rPr lang="en-US" sz="2800" dirty="0" smtClean="0"/>
              <a:t>than larger </a:t>
            </a:r>
            <a:r>
              <a:rPr lang="en-US" sz="2800" dirty="0" smtClean="0"/>
              <a:t>ones, we most likely receive much less practice with multiplication problems involving larger numbers.</a:t>
            </a:r>
            <a:endParaRPr lang="en-US" sz="28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http://www.copblock.org/wp-content/uploads/2011/08/sad_child.jpeg"/>
          <p:cNvPicPr>
            <a:picLocks noChangeAspect="1" noChangeArrowheads="1"/>
          </p:cNvPicPr>
          <p:nvPr/>
        </p:nvPicPr>
        <p:blipFill>
          <a:blip r:embed="rId2" cstate="print">
            <a:lum bright="39000"/>
          </a:blip>
          <a:srcRect/>
          <a:stretch>
            <a:fillRect/>
          </a:stretch>
        </p:blipFill>
        <p:spPr bwMode="auto">
          <a:xfrm>
            <a:off x="1600200" y="457200"/>
            <a:ext cx="6200775" cy="6200775"/>
          </a:xfrm>
          <a:prstGeom prst="rect">
            <a:avLst/>
          </a:prstGeom>
          <a:noFill/>
        </p:spPr>
      </p:pic>
      <p:sp>
        <p:nvSpPr>
          <p:cNvPr id="4" name="Rectangle 3"/>
          <p:cNvSpPr/>
          <p:nvPr/>
        </p:nvSpPr>
        <p:spPr>
          <a:xfrm>
            <a:off x="1752600" y="762000"/>
            <a:ext cx="5715000" cy="5509200"/>
          </a:xfrm>
          <a:prstGeom prst="rect">
            <a:avLst/>
          </a:prstGeom>
        </p:spPr>
        <p:txBody>
          <a:bodyPr wrap="square">
            <a:spAutoFit/>
          </a:bodyPr>
          <a:lstStyle/>
          <a:p>
            <a:r>
              <a:rPr lang="en-US" sz="3200" dirty="0" smtClean="0"/>
              <a:t>“Children </a:t>
            </a:r>
            <a:r>
              <a:rPr lang="en-US" sz="3200" dirty="0" smtClean="0"/>
              <a:t>in the primary grades encounter a sudden shift from their intuitive understanding of numerical quantities and counting strategies to the rote learning of arithmetic facts.  Unfortunately, most children lose their intuition about arithmetic in the process</a:t>
            </a:r>
            <a:r>
              <a:rPr lang="en-US" sz="3200" dirty="0" smtClean="0"/>
              <a:t>.”</a:t>
            </a:r>
          </a:p>
          <a:p>
            <a:r>
              <a:rPr lang="en-US" sz="3200" dirty="0" smtClean="0"/>
              <a:t>                                    -Sousa</a:t>
            </a:r>
            <a:endParaRPr lang="en-US" sz="32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tip on this bill? </a:t>
            </a:r>
            <a:endParaRPr lang="en-US" dirty="0"/>
          </a:p>
        </p:txBody>
      </p:sp>
      <p:pic>
        <p:nvPicPr>
          <p:cNvPr id="58370" name="Picture 2" descr="http://3.bp.blogspot.com/_Qt19NwlJjlg/SpOBp7jKsnI/AAAAAAAAFCw/LMeVax6W4zA/s400/20090814_7907-Pincocchio%27s-Restaurant_bill.jpg"/>
          <p:cNvPicPr>
            <a:picLocks noChangeAspect="1" noChangeArrowheads="1"/>
          </p:cNvPicPr>
          <p:nvPr/>
        </p:nvPicPr>
        <p:blipFill>
          <a:blip r:embed="rId2" cstate="print"/>
          <a:srcRect/>
          <a:stretch>
            <a:fillRect/>
          </a:stretch>
        </p:blipFill>
        <p:spPr bwMode="auto">
          <a:xfrm>
            <a:off x="5791200" y="1676400"/>
            <a:ext cx="2857500" cy="3810000"/>
          </a:xfrm>
          <a:prstGeom prst="rect">
            <a:avLst/>
          </a:prstGeom>
          <a:noFill/>
        </p:spPr>
      </p:pic>
      <p:sp>
        <p:nvSpPr>
          <p:cNvPr id="4" name="Oval 3"/>
          <p:cNvSpPr/>
          <p:nvPr/>
        </p:nvSpPr>
        <p:spPr>
          <a:xfrm>
            <a:off x="7391400" y="4191000"/>
            <a:ext cx="685800" cy="609600"/>
          </a:xfrm>
          <a:prstGeom prst="ellipse">
            <a:avLst/>
          </a:prstGeom>
          <a:noFill/>
          <a:ln w="444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09600" y="1676400"/>
            <a:ext cx="2438400" cy="1828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20% tip on </a:t>
            </a:r>
          </a:p>
          <a:p>
            <a:pPr algn="ctr"/>
            <a:r>
              <a:rPr lang="en-US" sz="4400" dirty="0" smtClean="0"/>
              <a:t>76.10</a:t>
            </a:r>
            <a:endParaRPr lang="en-US" sz="4400" dirty="0"/>
          </a:p>
        </p:txBody>
      </p:sp>
      <p:cxnSp>
        <p:nvCxnSpPr>
          <p:cNvPr id="7" name="Straight Connector 6"/>
          <p:cNvCxnSpPr>
            <a:endCxn id="4" idx="1"/>
          </p:cNvCxnSpPr>
          <p:nvPr/>
        </p:nvCxnSpPr>
        <p:spPr>
          <a:xfrm>
            <a:off x="2895600" y="2286000"/>
            <a:ext cx="4596233" cy="199427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533400" y="3733800"/>
            <a:ext cx="4685898" cy="2585323"/>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Did you </a:t>
            </a:r>
          </a:p>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memorize</a:t>
            </a:r>
          </a:p>
          <a:p>
            <a:pPr algn="ct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the tip table? </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Scale>
                                      <p:cBhvr>
                                        <p:cTn id="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
                                        </p:tgtEl>
                                        <p:attrNameLst>
                                          <p:attrName>ppt_x</p:attrName>
                                          <p:attrName>ppt_y</p:attrName>
                                        </p:attrNameLst>
                                      </p:cBhvr>
                                    </p:animMotion>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Memorization of multiplication facts; Is this intuitive? </a:t>
            </a:r>
            <a:endParaRPr lang="en-US" dirty="0"/>
          </a:p>
        </p:txBody>
      </p:sp>
      <p:sp>
        <p:nvSpPr>
          <p:cNvPr id="3" name="TextBox 2"/>
          <p:cNvSpPr txBox="1"/>
          <p:nvPr/>
        </p:nvSpPr>
        <p:spPr>
          <a:xfrm>
            <a:off x="838200" y="7696200"/>
            <a:ext cx="7391400" cy="369332"/>
          </a:xfrm>
          <a:prstGeom prst="rect">
            <a:avLst/>
          </a:prstGeom>
          <a:noFill/>
        </p:spPr>
        <p:txBody>
          <a:bodyPr wrap="square" rtlCol="0">
            <a:spAutoFit/>
          </a:bodyPr>
          <a:lstStyle/>
          <a:p>
            <a:r>
              <a:rPr lang="en-US" dirty="0" smtClean="0"/>
              <a:t>It still doesn’t solve the problem…</a:t>
            </a:r>
            <a:endParaRPr lang="en-US" dirty="0"/>
          </a:p>
        </p:txBody>
      </p:sp>
      <p:sp>
        <p:nvSpPr>
          <p:cNvPr id="4" name="Rectangle 3"/>
          <p:cNvSpPr/>
          <p:nvPr/>
        </p:nvSpPr>
        <p:spPr>
          <a:xfrm>
            <a:off x="3810000" y="1371600"/>
            <a:ext cx="1223412"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NO</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5" name="Rectangle 4"/>
          <p:cNvSpPr/>
          <p:nvPr/>
        </p:nvSpPr>
        <p:spPr>
          <a:xfrm>
            <a:off x="2129879" y="2209800"/>
            <a:ext cx="509614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Ones and Tens</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54274" name="Picture 2" descr="http://www.gtcocalcomp.com/erc/interwritebackgrounds/multiplication_table_complete.jpg"/>
          <p:cNvPicPr>
            <a:picLocks noChangeAspect="1" noChangeArrowheads="1"/>
          </p:cNvPicPr>
          <p:nvPr/>
        </p:nvPicPr>
        <p:blipFill>
          <a:blip r:embed="rId2" cstate="print"/>
          <a:srcRect/>
          <a:stretch>
            <a:fillRect/>
          </a:stretch>
        </p:blipFill>
        <p:spPr bwMode="auto">
          <a:xfrm>
            <a:off x="2743200" y="3124200"/>
            <a:ext cx="3975100" cy="2981325"/>
          </a:xfrm>
          <a:prstGeom prst="rect">
            <a:avLst/>
          </a:prstGeom>
          <a:noFill/>
        </p:spPr>
      </p:pic>
      <p:cxnSp>
        <p:nvCxnSpPr>
          <p:cNvPr id="8" name="Straight Arrow Connector 7"/>
          <p:cNvCxnSpPr/>
          <p:nvPr/>
        </p:nvCxnSpPr>
        <p:spPr>
          <a:xfrm>
            <a:off x="3505200" y="3048000"/>
            <a:ext cx="381000" cy="304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5638800" y="2971800"/>
            <a:ext cx="304800" cy="3810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81000" y="6096000"/>
            <a:ext cx="8763000" cy="646331"/>
          </a:xfrm>
          <a:prstGeom prst="rect">
            <a:avLst/>
          </a:prstGeom>
          <a:noFill/>
        </p:spPr>
        <p:txBody>
          <a:bodyPr wrap="square" rtlCol="0">
            <a:spAutoFit/>
          </a:bodyPr>
          <a:lstStyle/>
          <a:p>
            <a:r>
              <a:rPr lang="en-US" dirty="0" smtClean="0"/>
              <a:t>are easiest because it aligns with our intuitive understanding of number; base ten system.</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dirty="0" smtClean="0"/>
              <a:t>Outcomes for Session One  </a:t>
            </a:r>
          </a:p>
        </p:txBody>
      </p:sp>
      <p:sp>
        <p:nvSpPr>
          <p:cNvPr id="7171" name="Content Placeholder 2"/>
          <p:cNvSpPr>
            <a:spLocks noGrp="1"/>
          </p:cNvSpPr>
          <p:nvPr>
            <p:ph sz="quarter" idx="1"/>
          </p:nvPr>
        </p:nvSpPr>
        <p:spPr/>
        <p:txBody>
          <a:bodyPr/>
          <a:lstStyle/>
          <a:p>
            <a:pPr eaLnBrk="1" hangingPunct="1">
              <a:buFont typeface="Wingdings 2" pitchFamily="18" charset="2"/>
              <a:buNone/>
            </a:pPr>
            <a:r>
              <a:rPr lang="en-US" dirty="0" smtClean="0"/>
              <a:t>Participants will </a:t>
            </a:r>
            <a:r>
              <a:rPr lang="en-US" dirty="0" smtClean="0"/>
              <a:t>review the foundational knowledge of the psychological processes of math through the development of number sense </a:t>
            </a:r>
            <a:endParaRPr lang="en-US" dirty="0" smtClean="0"/>
          </a:p>
          <a:p>
            <a:pPr eaLnBrk="1" hangingPunct="1">
              <a:buFont typeface="Wingdings 2" pitchFamily="18" charset="2"/>
              <a:buNone/>
            </a:pPr>
            <a:r>
              <a:rPr lang="en-US" dirty="0" smtClean="0"/>
              <a:t>Participants will </a:t>
            </a:r>
            <a:r>
              <a:rPr lang="en-US" dirty="0" smtClean="0"/>
              <a:t>deepen their understanding between natural number sense and invented calculation tasks to solve problems that begins with multiplication </a:t>
            </a:r>
            <a:endParaRPr lang="en-US"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Memorization of multiplication facts; Is this intuitive? </a:t>
            </a:r>
            <a:endParaRPr lang="en-US" dirty="0"/>
          </a:p>
        </p:txBody>
      </p:sp>
      <p:sp>
        <p:nvSpPr>
          <p:cNvPr id="3" name="TextBox 2"/>
          <p:cNvSpPr txBox="1"/>
          <p:nvPr/>
        </p:nvSpPr>
        <p:spPr>
          <a:xfrm>
            <a:off x="838200" y="7696200"/>
            <a:ext cx="7391400" cy="369332"/>
          </a:xfrm>
          <a:prstGeom prst="rect">
            <a:avLst/>
          </a:prstGeom>
          <a:noFill/>
        </p:spPr>
        <p:txBody>
          <a:bodyPr wrap="square" rtlCol="0">
            <a:spAutoFit/>
          </a:bodyPr>
          <a:lstStyle/>
          <a:p>
            <a:r>
              <a:rPr lang="en-US" dirty="0" smtClean="0"/>
              <a:t>It still doesn’t solve the problem…</a:t>
            </a:r>
            <a:endParaRPr lang="en-US" dirty="0"/>
          </a:p>
        </p:txBody>
      </p:sp>
      <p:sp>
        <p:nvSpPr>
          <p:cNvPr id="5" name="Rectangle 4"/>
          <p:cNvSpPr/>
          <p:nvPr/>
        </p:nvSpPr>
        <p:spPr>
          <a:xfrm>
            <a:off x="1474591" y="1295400"/>
            <a:ext cx="6109365"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this leaves 64 left </a:t>
            </a:r>
          </a:p>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to memorize</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54274" name="Picture 2" descr="http://www.gtcocalcomp.com/erc/interwritebackgrounds/multiplication_table_complete.jpg"/>
          <p:cNvPicPr>
            <a:picLocks noChangeAspect="1" noChangeArrowheads="1"/>
          </p:cNvPicPr>
          <p:nvPr/>
        </p:nvPicPr>
        <p:blipFill>
          <a:blip r:embed="rId2" cstate="print"/>
          <a:srcRect/>
          <a:stretch>
            <a:fillRect/>
          </a:stretch>
        </p:blipFill>
        <p:spPr bwMode="auto">
          <a:xfrm>
            <a:off x="2743200" y="3124200"/>
            <a:ext cx="3975100" cy="2981325"/>
          </a:xfrm>
          <a:prstGeom prst="rect">
            <a:avLst/>
          </a:prstGeom>
          <a:noFill/>
        </p:spPr>
      </p:pic>
      <p:sp>
        <p:nvSpPr>
          <p:cNvPr id="11" name="TextBox 10"/>
          <p:cNvSpPr txBox="1"/>
          <p:nvPr/>
        </p:nvSpPr>
        <p:spPr>
          <a:xfrm>
            <a:off x="381000" y="6096000"/>
            <a:ext cx="8763000" cy="707886"/>
          </a:xfrm>
          <a:prstGeom prst="rect">
            <a:avLst/>
          </a:prstGeom>
          <a:noFill/>
        </p:spPr>
        <p:txBody>
          <a:bodyPr wrap="square" rtlCol="0">
            <a:spAutoFit/>
          </a:bodyPr>
          <a:lstStyle/>
          <a:p>
            <a:pPr algn="ctr"/>
            <a:r>
              <a:rPr lang="en-US" sz="4000" dirty="0" smtClean="0"/>
              <a:t>HOW?</a:t>
            </a:r>
            <a:endParaRPr lang="en-US" sz="4000" dirty="0"/>
          </a:p>
        </p:txBody>
      </p:sp>
      <p:sp>
        <p:nvSpPr>
          <p:cNvPr id="10" name="Rectangle 9"/>
          <p:cNvSpPr/>
          <p:nvPr/>
        </p:nvSpPr>
        <p:spPr>
          <a:xfrm>
            <a:off x="3581400" y="3429000"/>
            <a:ext cx="381000" cy="2590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5562600" y="3429000"/>
            <a:ext cx="152400" cy="2590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28600"/>
            <a:ext cx="7772400" cy="1143000"/>
          </a:xfrm>
        </p:spPr>
        <p:txBody>
          <a:bodyPr/>
          <a:lstStyle/>
          <a:p>
            <a:r>
              <a:rPr lang="en-US" dirty="0" smtClean="0"/>
              <a:t>Memorization of multiplication facts; Is this intuitive? </a:t>
            </a:r>
            <a:endParaRPr lang="en-US" dirty="0"/>
          </a:p>
        </p:txBody>
      </p:sp>
      <p:sp>
        <p:nvSpPr>
          <p:cNvPr id="3" name="TextBox 2"/>
          <p:cNvSpPr txBox="1"/>
          <p:nvPr/>
        </p:nvSpPr>
        <p:spPr>
          <a:xfrm>
            <a:off x="838200" y="7696200"/>
            <a:ext cx="7391400" cy="369332"/>
          </a:xfrm>
          <a:prstGeom prst="rect">
            <a:avLst/>
          </a:prstGeom>
          <a:noFill/>
        </p:spPr>
        <p:txBody>
          <a:bodyPr wrap="square" rtlCol="0">
            <a:spAutoFit/>
          </a:bodyPr>
          <a:lstStyle/>
          <a:p>
            <a:r>
              <a:rPr lang="en-US" dirty="0" smtClean="0"/>
              <a:t>It still doesn’t solve the problem…</a:t>
            </a:r>
            <a:endParaRPr lang="en-US" dirty="0"/>
          </a:p>
        </p:txBody>
      </p:sp>
      <p:sp>
        <p:nvSpPr>
          <p:cNvPr id="11" name="TextBox 10"/>
          <p:cNvSpPr txBox="1"/>
          <p:nvPr/>
        </p:nvSpPr>
        <p:spPr>
          <a:xfrm>
            <a:off x="381000" y="2819400"/>
            <a:ext cx="8763000" cy="1323439"/>
          </a:xfrm>
          <a:prstGeom prst="rect">
            <a:avLst/>
          </a:prstGeom>
          <a:noFill/>
        </p:spPr>
        <p:txBody>
          <a:bodyPr wrap="square" rtlCol="0">
            <a:spAutoFit/>
          </a:bodyPr>
          <a:lstStyle/>
          <a:p>
            <a:pPr algn="ctr"/>
            <a:r>
              <a:rPr lang="en-US" sz="4000" dirty="0" smtClean="0"/>
              <a:t>This cuts the number to only 32 to memorize.</a:t>
            </a:r>
            <a:endParaRPr lang="en-US" sz="4000" dirty="0"/>
          </a:p>
        </p:txBody>
      </p:sp>
      <p:pic>
        <p:nvPicPr>
          <p:cNvPr id="55298" name="Picture 2" descr="http://www.coolmath.com/prealgebra/06-properties/images/02-properties-commutative-multiplication-09.gif"/>
          <p:cNvPicPr>
            <a:picLocks noChangeAspect="1" noChangeArrowheads="1"/>
          </p:cNvPicPr>
          <p:nvPr/>
        </p:nvPicPr>
        <p:blipFill>
          <a:blip r:embed="rId2" cstate="print"/>
          <a:srcRect/>
          <a:stretch>
            <a:fillRect/>
          </a:stretch>
        </p:blipFill>
        <p:spPr bwMode="auto">
          <a:xfrm>
            <a:off x="1676400" y="1447800"/>
            <a:ext cx="5630333" cy="1143000"/>
          </a:xfrm>
          <a:prstGeom prst="rect">
            <a:avLst/>
          </a:prstGeom>
          <a:noFill/>
        </p:spPr>
      </p:pic>
      <p:sp>
        <p:nvSpPr>
          <p:cNvPr id="13" name="Rectangle 12"/>
          <p:cNvSpPr/>
          <p:nvPr/>
        </p:nvSpPr>
        <p:spPr>
          <a:xfrm>
            <a:off x="1447800" y="4876800"/>
            <a:ext cx="6561412" cy="584775"/>
          </a:xfrm>
          <a:prstGeom prst="rect">
            <a:avLst/>
          </a:prstGeom>
          <a:solidFill>
            <a:srgbClr val="FFFF00"/>
          </a:solidFill>
        </p:spPr>
        <p:txBody>
          <a:bodyPr wrap="none">
            <a:spAutoFit/>
          </a:bodyPr>
          <a:lstStyle/>
          <a:p>
            <a:r>
              <a:rPr lang="en-US" sz="3200" dirty="0" smtClean="0">
                <a:solidFill>
                  <a:srgbClr val="FF0000"/>
                </a:solidFill>
              </a:rPr>
              <a:t>This still doesn’t solve the problem.</a:t>
            </a:r>
            <a:endParaRPr lang="en-US" sz="3200" dirty="0">
              <a:solidFill>
                <a:srgbClr val="FF0000"/>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what does this mean for your teaching? </a:t>
            </a:r>
            <a:endParaRPr lang="en-US" dirty="0"/>
          </a:p>
        </p:txBody>
      </p:sp>
      <p:pic>
        <p:nvPicPr>
          <p:cNvPr id="57346" name="Picture 2" descr="http://ts3.mm.bing.net/th?id=I.4944392882096118&amp;pid=1.7&amp;w=201&amp;h=149&amp;c=7&amp;rs=1"/>
          <p:cNvPicPr>
            <a:picLocks noChangeAspect="1" noChangeArrowheads="1"/>
          </p:cNvPicPr>
          <p:nvPr/>
        </p:nvPicPr>
        <p:blipFill>
          <a:blip r:embed="rId3" cstate="print"/>
          <a:srcRect/>
          <a:stretch>
            <a:fillRect/>
          </a:stretch>
        </p:blipFill>
        <p:spPr bwMode="auto">
          <a:xfrm>
            <a:off x="2941949" y="1905000"/>
            <a:ext cx="3392176" cy="2514600"/>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Pattern Recognition and Associations  </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Associative Memory </a:t>
            </a:r>
            <a:endParaRPr lang="en-US" dirty="0"/>
          </a:p>
        </p:txBody>
      </p:sp>
      <p:sp>
        <p:nvSpPr>
          <p:cNvPr id="3" name="Rectangle 2"/>
          <p:cNvSpPr/>
          <p:nvPr/>
        </p:nvSpPr>
        <p:spPr>
          <a:xfrm>
            <a:off x="3124200" y="1905000"/>
            <a:ext cx="3313921" cy="923330"/>
          </a:xfrm>
          <a:prstGeom prst="rect">
            <a:avLst/>
          </a:prstGeom>
          <a:noFill/>
        </p:spPr>
        <p:txBody>
          <a:bodyPr wrap="none" lIns="91440" tIns="45720" rIns="91440" bIns="45720">
            <a:spAutoFit/>
          </a:bodyPr>
          <a:lstStyle/>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Recital </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46082" name="Picture 2" descr="http://ts3.mm.bing.net/th?id=I.5060949700445746&amp;pid=1.7&amp;w=133&amp;h=154&amp;c=7&amp;rs=1"/>
          <p:cNvPicPr>
            <a:picLocks noChangeAspect="1" noChangeArrowheads="1"/>
          </p:cNvPicPr>
          <p:nvPr/>
        </p:nvPicPr>
        <p:blipFill>
          <a:blip r:embed="rId3" cstate="print"/>
          <a:srcRect/>
          <a:stretch>
            <a:fillRect/>
          </a:stretch>
        </p:blipFill>
        <p:spPr bwMode="auto">
          <a:xfrm>
            <a:off x="990600" y="2590800"/>
            <a:ext cx="1266825" cy="1466851"/>
          </a:xfrm>
          <a:prstGeom prst="rect">
            <a:avLst/>
          </a:prstGeom>
          <a:noFill/>
        </p:spPr>
      </p:pic>
      <p:pic>
        <p:nvPicPr>
          <p:cNvPr id="46084" name="Picture 4" descr="http://ts2.mm.bing.net/th?id=I.4666637353550061&amp;pid=1.7&amp;w=199&amp;h=140&amp;c=7&amp;rs=1"/>
          <p:cNvPicPr>
            <a:picLocks noChangeAspect="1" noChangeArrowheads="1"/>
          </p:cNvPicPr>
          <p:nvPr/>
        </p:nvPicPr>
        <p:blipFill>
          <a:blip r:embed="rId4" cstate="print"/>
          <a:srcRect/>
          <a:stretch>
            <a:fillRect/>
          </a:stretch>
        </p:blipFill>
        <p:spPr bwMode="auto">
          <a:xfrm>
            <a:off x="3886200" y="4191000"/>
            <a:ext cx="1895475" cy="1333501"/>
          </a:xfrm>
          <a:prstGeom prst="rect">
            <a:avLst/>
          </a:prstGeom>
          <a:noFill/>
        </p:spPr>
      </p:pic>
      <p:pic>
        <p:nvPicPr>
          <p:cNvPr id="46086" name="Picture 6" descr="http://ts1.mm.bing.net/th?id=I.4601474105344612&amp;pid=1.7&amp;w=188&amp;h=141&amp;c=7&amp;rs=1"/>
          <p:cNvPicPr>
            <a:picLocks noChangeAspect="1" noChangeArrowheads="1"/>
          </p:cNvPicPr>
          <p:nvPr/>
        </p:nvPicPr>
        <p:blipFill>
          <a:blip r:embed="rId5" cstate="print"/>
          <a:srcRect/>
          <a:stretch>
            <a:fillRect/>
          </a:stretch>
        </p:blipFill>
        <p:spPr bwMode="auto">
          <a:xfrm>
            <a:off x="6781800" y="2514600"/>
            <a:ext cx="1790700" cy="13430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46082"/>
                                        </p:tgtEl>
                                        <p:attrNameLst>
                                          <p:attrName>style.visibility</p:attrName>
                                        </p:attrNameLst>
                                      </p:cBhvr>
                                      <p:to>
                                        <p:strVal val="visible"/>
                                      </p:to>
                                    </p:set>
                                    <p:animScale>
                                      <p:cBhvr>
                                        <p:cTn id="14" dur="1000" decel="50000" fill="hold">
                                          <p:stCondLst>
                                            <p:cond delay="0"/>
                                          </p:stCondLst>
                                        </p:cTn>
                                        <p:tgtEl>
                                          <p:spTgt spid="4608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46082"/>
                                        </p:tgtEl>
                                        <p:attrNameLst>
                                          <p:attrName>ppt_x</p:attrName>
                                          <p:attrName>ppt_y</p:attrName>
                                        </p:attrNameLst>
                                      </p:cBhvr>
                                    </p:animMotion>
                                    <p:animEffect transition="in" filter="fade">
                                      <p:cBhvr>
                                        <p:cTn id="16" dur="1000"/>
                                        <p:tgtEl>
                                          <p:spTgt spid="46082"/>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46084"/>
                                        </p:tgtEl>
                                        <p:attrNameLst>
                                          <p:attrName>style.visibility</p:attrName>
                                        </p:attrNameLst>
                                      </p:cBhvr>
                                      <p:to>
                                        <p:strVal val="visible"/>
                                      </p:to>
                                    </p:set>
                                    <p:animScale>
                                      <p:cBhvr>
                                        <p:cTn id="21" dur="1000" decel="50000" fill="hold">
                                          <p:stCondLst>
                                            <p:cond delay="0"/>
                                          </p:stCondLst>
                                        </p:cTn>
                                        <p:tgtEl>
                                          <p:spTgt spid="4608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46084"/>
                                        </p:tgtEl>
                                        <p:attrNameLst>
                                          <p:attrName>ppt_x</p:attrName>
                                          <p:attrName>ppt_y</p:attrName>
                                        </p:attrNameLst>
                                      </p:cBhvr>
                                    </p:animMotion>
                                    <p:animEffect transition="in" filter="fade">
                                      <p:cBhvr>
                                        <p:cTn id="23" dur="1000"/>
                                        <p:tgtEl>
                                          <p:spTgt spid="46084"/>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46086"/>
                                        </p:tgtEl>
                                        <p:attrNameLst>
                                          <p:attrName>style.visibility</p:attrName>
                                        </p:attrNameLst>
                                      </p:cBhvr>
                                      <p:to>
                                        <p:strVal val="visible"/>
                                      </p:to>
                                    </p:set>
                                    <p:animScale>
                                      <p:cBhvr>
                                        <p:cTn id="28" dur="1000" decel="50000" fill="hold">
                                          <p:stCondLst>
                                            <p:cond delay="0"/>
                                          </p:stCondLst>
                                        </p:cTn>
                                        <p:tgtEl>
                                          <p:spTgt spid="460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46086"/>
                                        </p:tgtEl>
                                        <p:attrNameLst>
                                          <p:attrName>ppt_x</p:attrName>
                                          <p:attrName>ppt_y</p:attrName>
                                        </p:attrNameLst>
                                      </p:cBhvr>
                                    </p:animMotion>
                                    <p:animEffect transition="in" filter="fade">
                                      <p:cBhvr>
                                        <p:cTn id="30" dur="1000"/>
                                        <p:tgtEl>
                                          <p:spTgt spid="460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Associative Memory </a:t>
            </a:r>
            <a:endParaRPr lang="en-US" dirty="0"/>
          </a:p>
        </p:txBody>
      </p:sp>
      <p:sp>
        <p:nvSpPr>
          <p:cNvPr id="3" name="Rectangle 2"/>
          <p:cNvSpPr/>
          <p:nvPr/>
        </p:nvSpPr>
        <p:spPr>
          <a:xfrm>
            <a:off x="3323068" y="1905000"/>
            <a:ext cx="2916183" cy="923330"/>
          </a:xfrm>
          <a:prstGeom prst="rect">
            <a:avLst/>
          </a:prstGeom>
          <a:noFill/>
        </p:spPr>
        <p:txBody>
          <a:bodyPr wrap="none" lIns="91440" tIns="45720" rIns="91440" bIns="45720">
            <a:spAutoFit/>
          </a:bodyPr>
          <a:lstStyle/>
          <a:p>
            <a:pPr algn="ctr"/>
            <a:r>
              <a:rPr lang="en-US"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three </a:t>
            </a: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48130" name="Picture 2" descr="http://ts3.mm.bing.net/th?id=I.4515639214146790&amp;pid=1.7&amp;w=216&amp;h=154&amp;c=7&amp;rs=1"/>
          <p:cNvPicPr>
            <a:picLocks noChangeAspect="1" noChangeArrowheads="1"/>
          </p:cNvPicPr>
          <p:nvPr/>
        </p:nvPicPr>
        <p:blipFill>
          <a:blip r:embed="rId3" cstate="print"/>
          <a:srcRect/>
          <a:stretch>
            <a:fillRect/>
          </a:stretch>
        </p:blipFill>
        <p:spPr bwMode="auto">
          <a:xfrm>
            <a:off x="685800" y="2590800"/>
            <a:ext cx="2057400" cy="1466851"/>
          </a:xfrm>
          <a:prstGeom prst="rect">
            <a:avLst/>
          </a:prstGeom>
          <a:noFill/>
        </p:spPr>
      </p:pic>
      <p:pic>
        <p:nvPicPr>
          <p:cNvPr id="48134" name="Picture 6" descr="http://ts2.mm.bing.net/th?id=I.4920877965903749&amp;pid=1.7&amp;w=219&amp;h=154&amp;c=7&amp;rs=1"/>
          <p:cNvPicPr>
            <a:picLocks noChangeAspect="1" noChangeArrowheads="1"/>
          </p:cNvPicPr>
          <p:nvPr/>
        </p:nvPicPr>
        <p:blipFill>
          <a:blip r:embed="rId4" cstate="print"/>
          <a:srcRect/>
          <a:stretch>
            <a:fillRect/>
          </a:stretch>
        </p:blipFill>
        <p:spPr bwMode="auto">
          <a:xfrm>
            <a:off x="6400800" y="2362200"/>
            <a:ext cx="2085975" cy="1466851"/>
          </a:xfrm>
          <a:prstGeom prst="rect">
            <a:avLst/>
          </a:prstGeom>
          <a:noFill/>
        </p:spPr>
      </p:pic>
      <p:pic>
        <p:nvPicPr>
          <p:cNvPr id="48136" name="Picture 8" descr="http://ts2.mm.bing.net/th?id=I.4716673715012117&amp;pid=1.7&amp;w=206&amp;h=136&amp;c=7&amp;rs=1"/>
          <p:cNvPicPr>
            <a:picLocks noChangeAspect="1" noChangeArrowheads="1"/>
          </p:cNvPicPr>
          <p:nvPr/>
        </p:nvPicPr>
        <p:blipFill>
          <a:blip r:embed="rId5" cstate="print"/>
          <a:srcRect/>
          <a:stretch>
            <a:fillRect/>
          </a:stretch>
        </p:blipFill>
        <p:spPr bwMode="auto">
          <a:xfrm>
            <a:off x="3352800" y="3886200"/>
            <a:ext cx="3000933" cy="1981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48130"/>
                                        </p:tgtEl>
                                        <p:attrNameLst>
                                          <p:attrName>style.visibility</p:attrName>
                                        </p:attrNameLst>
                                      </p:cBhvr>
                                      <p:to>
                                        <p:strVal val="visible"/>
                                      </p:to>
                                    </p:set>
                                    <p:animScale>
                                      <p:cBhvr>
                                        <p:cTn id="14" dur="1000" decel="50000" fill="hold">
                                          <p:stCondLst>
                                            <p:cond delay="0"/>
                                          </p:stCondLst>
                                        </p:cTn>
                                        <p:tgtEl>
                                          <p:spTgt spid="48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48130"/>
                                        </p:tgtEl>
                                        <p:attrNameLst>
                                          <p:attrName>ppt_x</p:attrName>
                                          <p:attrName>ppt_y</p:attrName>
                                        </p:attrNameLst>
                                      </p:cBhvr>
                                    </p:animMotion>
                                    <p:animEffect transition="in" filter="fade">
                                      <p:cBhvr>
                                        <p:cTn id="16" dur="1000"/>
                                        <p:tgtEl>
                                          <p:spTgt spid="48130"/>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48134"/>
                                        </p:tgtEl>
                                        <p:attrNameLst>
                                          <p:attrName>style.visibility</p:attrName>
                                        </p:attrNameLst>
                                      </p:cBhvr>
                                      <p:to>
                                        <p:strVal val="visible"/>
                                      </p:to>
                                    </p:set>
                                    <p:animScale>
                                      <p:cBhvr>
                                        <p:cTn id="21" dur="1000" decel="50000" fill="hold">
                                          <p:stCondLst>
                                            <p:cond delay="0"/>
                                          </p:stCondLst>
                                        </p:cTn>
                                        <p:tgtEl>
                                          <p:spTgt spid="481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48134"/>
                                        </p:tgtEl>
                                        <p:attrNameLst>
                                          <p:attrName>ppt_x</p:attrName>
                                          <p:attrName>ppt_y</p:attrName>
                                        </p:attrNameLst>
                                      </p:cBhvr>
                                    </p:animMotion>
                                    <p:animEffect transition="in" filter="fade">
                                      <p:cBhvr>
                                        <p:cTn id="23" dur="1000"/>
                                        <p:tgtEl>
                                          <p:spTgt spid="48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Associative Memory </a:t>
            </a:r>
            <a:endParaRPr lang="en-US" dirty="0"/>
          </a:p>
        </p:txBody>
      </p:sp>
      <p:sp>
        <p:nvSpPr>
          <p:cNvPr id="3" name="Rectangle 2"/>
          <p:cNvSpPr/>
          <p:nvPr/>
        </p:nvSpPr>
        <p:spPr>
          <a:xfrm>
            <a:off x="3880911" y="1905000"/>
            <a:ext cx="1800493" cy="923330"/>
          </a:xfrm>
          <a:prstGeom prst="rect">
            <a:avLst/>
          </a:prstGeom>
          <a:noFill/>
        </p:spPr>
        <p:txBody>
          <a:bodyPr wrap="none" lIns="91440" tIns="45720" rIns="91440" bIns="45720">
            <a:spAutoFit/>
          </a:bodyPr>
          <a:lstStyle/>
          <a:p>
            <a:pPr algn="ctr"/>
            <a:r>
              <a:rPr lang="en-US"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6x7 </a:t>
            </a: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7" name="Rounded Rectangle 6"/>
          <p:cNvSpPr/>
          <p:nvPr/>
        </p:nvSpPr>
        <p:spPr>
          <a:xfrm>
            <a:off x="685800" y="2590800"/>
            <a:ext cx="2057400" cy="1676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dirty="0" smtClean="0"/>
              <a:t>?</a:t>
            </a:r>
            <a:endParaRPr lang="en-US" sz="9600" dirty="0"/>
          </a:p>
        </p:txBody>
      </p:sp>
      <p:sp>
        <p:nvSpPr>
          <p:cNvPr id="8" name="Rounded Rectangle 7"/>
          <p:cNvSpPr/>
          <p:nvPr/>
        </p:nvSpPr>
        <p:spPr>
          <a:xfrm>
            <a:off x="3657600" y="4419600"/>
            <a:ext cx="2057400" cy="1676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dirty="0" smtClean="0"/>
              <a:t>?</a:t>
            </a:r>
            <a:endParaRPr lang="en-US" sz="9600" dirty="0"/>
          </a:p>
        </p:txBody>
      </p:sp>
      <p:sp>
        <p:nvSpPr>
          <p:cNvPr id="9" name="Rounded Rectangle 8"/>
          <p:cNvSpPr/>
          <p:nvPr/>
        </p:nvSpPr>
        <p:spPr>
          <a:xfrm>
            <a:off x="6248400" y="2590800"/>
            <a:ext cx="2057400" cy="1676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dirty="0" smtClean="0"/>
              <a:t>?</a:t>
            </a:r>
            <a:endParaRPr lang="en-US" sz="9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Scale>
                                      <p:cBhvr>
                                        <p:cTn id="1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7"/>
                                        </p:tgtEl>
                                        <p:attrNameLst>
                                          <p:attrName>ppt_x</p:attrName>
                                          <p:attrName>ppt_y</p:attrName>
                                        </p:attrNameLst>
                                      </p:cBhvr>
                                    </p:animMotion>
                                    <p:animEffect transition="in" filter="fade">
                                      <p:cBhvr>
                                        <p:cTn id="16" dur="1000"/>
                                        <p:tgtEl>
                                          <p:spTgt spid="7"/>
                                        </p:tgtEl>
                                      </p:cBhvr>
                                    </p:animEffect>
                                  </p:childTnLst>
                                </p:cTn>
                              </p:par>
                              <p:par>
                                <p:cTn id="17" presetID="52"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Scale>
                                      <p:cBhvr>
                                        <p:cTn id="19"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8"/>
                                        </p:tgtEl>
                                        <p:attrNameLst>
                                          <p:attrName>ppt_x</p:attrName>
                                          <p:attrName>ppt_y</p:attrName>
                                        </p:attrNameLst>
                                      </p:cBhvr>
                                    </p:animMotion>
                                    <p:animEffect transition="in" filter="fade">
                                      <p:cBhvr>
                                        <p:cTn id="21" dur="1000"/>
                                        <p:tgtEl>
                                          <p:spTgt spid="8"/>
                                        </p:tgtEl>
                                      </p:cBhvr>
                                    </p:animEffect>
                                  </p:childTnLst>
                                </p:cTn>
                              </p:par>
                              <p:par>
                                <p:cTn id="22" presetID="5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Scale>
                                      <p:cBhvr>
                                        <p:cTn id="24"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9"/>
                                        </p:tgtEl>
                                        <p:attrNameLst>
                                          <p:attrName>ppt_x</p:attrName>
                                          <p:attrName>ppt_y</p:attrName>
                                        </p:attrNameLst>
                                      </p:cBhvr>
                                    </p:animMotion>
                                    <p:animEffect transition="in" filter="fade">
                                      <p:cBhvr>
                                        <p:cTn id="2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8" grpId="0" animBg="1"/>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Associations interfere with multiplication mastery </a:t>
            </a:r>
            <a:endParaRPr lang="en-US" dirty="0"/>
          </a:p>
        </p:txBody>
      </p:sp>
      <p:sp>
        <p:nvSpPr>
          <p:cNvPr id="3" name="Rectangle 2"/>
          <p:cNvSpPr/>
          <p:nvPr/>
        </p:nvSpPr>
        <p:spPr>
          <a:xfrm>
            <a:off x="457200" y="1600200"/>
            <a:ext cx="3429000" cy="4524315"/>
          </a:xfrm>
          <a:prstGeom prst="rect">
            <a:avLst/>
          </a:prstGeom>
        </p:spPr>
        <p:txBody>
          <a:bodyPr wrap="square">
            <a:spAutoFit/>
          </a:bodyPr>
          <a:lstStyle/>
          <a:p>
            <a:r>
              <a:rPr lang="en-US" sz="3600" dirty="0" smtClean="0"/>
              <a:t>Listen to a partner say these facts out loud.</a:t>
            </a:r>
          </a:p>
          <a:p>
            <a:r>
              <a:rPr lang="en-US" sz="3600" dirty="0" smtClean="0"/>
              <a:t>What kind of linguistic information do you hear? </a:t>
            </a:r>
            <a:endParaRPr lang="en-US" sz="3600" dirty="0"/>
          </a:p>
        </p:txBody>
      </p:sp>
      <p:sp>
        <p:nvSpPr>
          <p:cNvPr id="4" name="Oval Callout 3"/>
          <p:cNvSpPr/>
          <p:nvPr/>
        </p:nvSpPr>
        <p:spPr>
          <a:xfrm>
            <a:off x="4038600" y="1295400"/>
            <a:ext cx="4419600" cy="3352800"/>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smtClean="0"/>
              <a:t>6x9is54</a:t>
            </a:r>
            <a:endParaRPr lang="en-US" sz="5400" dirty="0" smtClean="0"/>
          </a:p>
          <a:p>
            <a:pPr algn="ctr"/>
            <a:r>
              <a:rPr lang="en-US" sz="5400" dirty="0" smtClean="0"/>
              <a:t>7x8is56</a:t>
            </a:r>
            <a:endParaRPr lang="en-US" sz="5400" dirty="0" smtClean="0"/>
          </a:p>
          <a:p>
            <a:pPr algn="ctr"/>
            <a:r>
              <a:rPr lang="en-US" sz="5400" dirty="0" smtClean="0"/>
              <a:t>8x8is64</a:t>
            </a:r>
            <a:endParaRPr lang="en-US" sz="5400" dirty="0"/>
          </a:p>
        </p:txBody>
      </p:sp>
      <p:sp>
        <p:nvSpPr>
          <p:cNvPr id="5" name="Rectangle 4"/>
          <p:cNvSpPr/>
          <p:nvPr/>
        </p:nvSpPr>
        <p:spPr>
          <a:xfrm>
            <a:off x="3827003" y="5410200"/>
            <a:ext cx="3377849"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Rhythm? </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09800" y="1143000"/>
            <a:ext cx="5105400" cy="3539430"/>
          </a:xfrm>
          <a:prstGeom prst="rect">
            <a:avLst/>
          </a:prstGeom>
        </p:spPr>
        <p:txBody>
          <a:bodyPr wrap="square">
            <a:spAutoFit/>
          </a:bodyPr>
          <a:lstStyle/>
          <a:p>
            <a:r>
              <a:rPr lang="en-US" sz="3200" dirty="0" smtClean="0"/>
              <a:t>The brains strong pattern-seeking ability detects the rhythm of these entities when said aloud, thus making it difficult to keep these three expressions separate.</a:t>
            </a:r>
            <a:endParaRPr lang="en-US" sz="3200" dirty="0"/>
          </a:p>
        </p:txBody>
      </p:sp>
      <p:pic>
        <p:nvPicPr>
          <p:cNvPr id="63490" name="Picture 2" descr="http://www.clipartheaven.com/clipart/anatomy/brain.gif"/>
          <p:cNvPicPr>
            <a:picLocks noChangeAspect="1" noChangeArrowheads="1"/>
          </p:cNvPicPr>
          <p:nvPr/>
        </p:nvPicPr>
        <p:blipFill>
          <a:blip r:embed="rId2" cstate="print"/>
          <a:srcRect/>
          <a:stretch>
            <a:fillRect/>
          </a:stretch>
        </p:blipFill>
        <p:spPr bwMode="auto">
          <a:xfrm>
            <a:off x="457200" y="457200"/>
            <a:ext cx="1447800" cy="1586533"/>
          </a:xfrm>
          <a:prstGeom prst="rect">
            <a:avLst/>
          </a:prstGeom>
          <a:noFill/>
        </p:spPr>
      </p:pic>
      <p:pic>
        <p:nvPicPr>
          <p:cNvPr id="6" name="Picture 2" descr="http://www.clipartheaven.com/clipart/anatomy/brain.gif"/>
          <p:cNvPicPr>
            <a:picLocks noChangeAspect="1" noChangeArrowheads="1"/>
          </p:cNvPicPr>
          <p:nvPr/>
        </p:nvPicPr>
        <p:blipFill>
          <a:blip r:embed="rId2" cstate="print"/>
          <a:srcRect/>
          <a:stretch>
            <a:fillRect/>
          </a:stretch>
        </p:blipFill>
        <p:spPr bwMode="auto">
          <a:xfrm>
            <a:off x="304800" y="2362200"/>
            <a:ext cx="1447800" cy="1586533"/>
          </a:xfrm>
          <a:prstGeom prst="rect">
            <a:avLst/>
          </a:prstGeom>
          <a:noFill/>
        </p:spPr>
      </p:pic>
      <p:pic>
        <p:nvPicPr>
          <p:cNvPr id="7" name="Picture 2" descr="http://www.clipartheaven.com/clipart/anatomy/brain.gif"/>
          <p:cNvPicPr>
            <a:picLocks noChangeAspect="1" noChangeArrowheads="1"/>
          </p:cNvPicPr>
          <p:nvPr/>
        </p:nvPicPr>
        <p:blipFill>
          <a:blip r:embed="rId2" cstate="print"/>
          <a:srcRect/>
          <a:stretch>
            <a:fillRect/>
          </a:stretch>
        </p:blipFill>
        <p:spPr bwMode="auto">
          <a:xfrm>
            <a:off x="1524000" y="4724400"/>
            <a:ext cx="1447800" cy="1586533"/>
          </a:xfrm>
          <a:prstGeom prst="rect">
            <a:avLst/>
          </a:prstGeom>
          <a:noFill/>
        </p:spPr>
      </p:pic>
      <p:pic>
        <p:nvPicPr>
          <p:cNvPr id="8" name="Picture 2" descr="http://www.clipartheaven.com/clipart/anatomy/brain.gif"/>
          <p:cNvPicPr>
            <a:picLocks noChangeAspect="1" noChangeArrowheads="1"/>
          </p:cNvPicPr>
          <p:nvPr/>
        </p:nvPicPr>
        <p:blipFill>
          <a:blip r:embed="rId2" cstate="print"/>
          <a:srcRect/>
          <a:stretch>
            <a:fillRect/>
          </a:stretch>
        </p:blipFill>
        <p:spPr bwMode="auto">
          <a:xfrm>
            <a:off x="3810000" y="4876800"/>
            <a:ext cx="1447800" cy="1586533"/>
          </a:xfrm>
          <a:prstGeom prst="rect">
            <a:avLst/>
          </a:prstGeom>
          <a:noFill/>
        </p:spPr>
      </p:pic>
      <p:pic>
        <p:nvPicPr>
          <p:cNvPr id="9" name="Picture 2" descr="http://www.clipartheaven.com/clipart/anatomy/brain.gif"/>
          <p:cNvPicPr>
            <a:picLocks noChangeAspect="1" noChangeArrowheads="1"/>
          </p:cNvPicPr>
          <p:nvPr/>
        </p:nvPicPr>
        <p:blipFill>
          <a:blip r:embed="rId2" cstate="print"/>
          <a:srcRect/>
          <a:stretch>
            <a:fillRect/>
          </a:stretch>
        </p:blipFill>
        <p:spPr bwMode="auto">
          <a:xfrm>
            <a:off x="6324600" y="4648200"/>
            <a:ext cx="1447800" cy="1586533"/>
          </a:xfrm>
          <a:prstGeom prst="rect">
            <a:avLst/>
          </a:prstGeom>
          <a:noFill/>
        </p:spPr>
      </p:pic>
      <p:pic>
        <p:nvPicPr>
          <p:cNvPr id="10" name="Picture 2" descr="http://www.clipartheaven.com/clipart/anatomy/brain.gif"/>
          <p:cNvPicPr>
            <a:picLocks noChangeAspect="1" noChangeArrowheads="1"/>
          </p:cNvPicPr>
          <p:nvPr/>
        </p:nvPicPr>
        <p:blipFill>
          <a:blip r:embed="rId2" cstate="print"/>
          <a:srcRect/>
          <a:stretch>
            <a:fillRect/>
          </a:stretch>
        </p:blipFill>
        <p:spPr bwMode="auto">
          <a:xfrm>
            <a:off x="7315200" y="3276600"/>
            <a:ext cx="1447800" cy="1586533"/>
          </a:xfrm>
          <a:prstGeom prst="rect">
            <a:avLst/>
          </a:prstGeom>
          <a:noFill/>
        </p:spPr>
      </p:pic>
      <p:pic>
        <p:nvPicPr>
          <p:cNvPr id="11" name="Picture 2" descr="http://www.clipartheaven.com/clipart/anatomy/brain.gif"/>
          <p:cNvPicPr>
            <a:picLocks noChangeAspect="1" noChangeArrowheads="1"/>
          </p:cNvPicPr>
          <p:nvPr/>
        </p:nvPicPr>
        <p:blipFill>
          <a:blip r:embed="rId2" cstate="print"/>
          <a:srcRect/>
          <a:stretch>
            <a:fillRect/>
          </a:stretch>
        </p:blipFill>
        <p:spPr bwMode="auto">
          <a:xfrm>
            <a:off x="7239000" y="838200"/>
            <a:ext cx="1447800" cy="1586533"/>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914400"/>
            <a:ext cx="8763000" cy="1569660"/>
          </a:xfrm>
          <a:prstGeom prst="rect">
            <a:avLst/>
          </a:prstGeom>
          <a:solidFill>
            <a:srgbClr val="FFFF00"/>
          </a:solidFill>
        </p:spPr>
        <p:txBody>
          <a:bodyPr wrap="square">
            <a:spAutoFit/>
          </a:bodyPr>
          <a:lstStyle/>
          <a:p>
            <a:pPr algn="ctr"/>
            <a:r>
              <a:rPr lang="en-US" sz="3200" dirty="0" smtClean="0"/>
              <a:t>Carl Dennis lives </a:t>
            </a:r>
            <a:r>
              <a:rPr lang="en-US" sz="3200" dirty="0" smtClean="0"/>
              <a:t>on </a:t>
            </a:r>
            <a:r>
              <a:rPr lang="en-US" sz="3200" dirty="0" smtClean="0"/>
              <a:t>Allen Brian Avenue</a:t>
            </a:r>
          </a:p>
          <a:p>
            <a:pPr algn="ctr"/>
            <a:r>
              <a:rPr lang="en-US" sz="3200" dirty="0" smtClean="0"/>
              <a:t>Carl </a:t>
            </a:r>
            <a:r>
              <a:rPr lang="en-US" sz="3200" dirty="0" smtClean="0"/>
              <a:t>Gary lives on Brian Allen Avenue</a:t>
            </a:r>
          </a:p>
          <a:p>
            <a:pPr algn="ctr"/>
            <a:r>
              <a:rPr lang="en-US" sz="3200" dirty="0" smtClean="0"/>
              <a:t>Gary </a:t>
            </a:r>
            <a:r>
              <a:rPr lang="en-US" sz="3200" dirty="0" smtClean="0"/>
              <a:t>Edwards lives on Carl Edward Avenue </a:t>
            </a:r>
            <a:endParaRPr lang="en-US" sz="3200" dirty="0"/>
          </a:p>
        </p:txBody>
      </p:sp>
      <p:sp>
        <p:nvSpPr>
          <p:cNvPr id="3" name="Rectangle 2"/>
          <p:cNvSpPr/>
          <p:nvPr/>
        </p:nvSpPr>
        <p:spPr>
          <a:xfrm>
            <a:off x="1752600" y="2895600"/>
            <a:ext cx="5638800" cy="304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t>Who lives on Allen Brian Avenue?</a:t>
            </a:r>
          </a:p>
          <a:p>
            <a:pPr algn="ctr"/>
            <a:r>
              <a:rPr lang="en-US" sz="4000" dirty="0" smtClean="0"/>
              <a:t>Where does Gary Edwards live?</a:t>
            </a:r>
          </a:p>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2"/>
                                        </p:tgtEl>
                                        <p:attrNameLst>
                                          <p:attrName>ppt_x</p:attrName>
                                        </p:attrNameLst>
                                      </p:cBhvr>
                                      <p:tavLst>
                                        <p:tav tm="0">
                                          <p:val>
                                            <p:strVal val="ppt_x"/>
                                          </p:val>
                                        </p:tav>
                                        <p:tav tm="100000">
                                          <p:val>
                                            <p:strVal val="ppt_x"/>
                                          </p:val>
                                        </p:tav>
                                      </p:tavLst>
                                    </p:anim>
                                    <p:anim calcmode="lin" valueType="num">
                                      <p:cBhvr additive="base">
                                        <p:cTn id="7" dur="500"/>
                                        <p:tgtEl>
                                          <p:spTgt spid="2"/>
                                        </p:tgtEl>
                                        <p:attrNameLst>
                                          <p:attrName>ppt_y</p:attrName>
                                        </p:attrNameLst>
                                      </p:cBhvr>
                                      <p:tavLst>
                                        <p:tav tm="0">
                                          <p:val>
                                            <p:strVal val="ppt_y"/>
                                          </p:val>
                                        </p:tav>
                                        <p:tav tm="100000">
                                          <p:val>
                                            <p:strVal val="1+ppt_h/2"/>
                                          </p:val>
                                        </p:tav>
                                      </p:tavLst>
                                    </p:anim>
                                    <p:set>
                                      <p:cBhvr>
                                        <p:cTn id="8" dur="1" fill="hold">
                                          <p:stCondLst>
                                            <p:cond delay="499"/>
                                          </p:stCondLst>
                                        </p:cTn>
                                        <p:tgtEl>
                                          <p:spTgt spid="2"/>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5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 the math psychological processes </a:t>
            </a:r>
            <a:endParaRPr lang="en-US" dirty="0"/>
          </a:p>
        </p:txBody>
      </p:sp>
      <p:sp>
        <p:nvSpPr>
          <p:cNvPr id="4" name="Rectangle 3"/>
          <p:cNvSpPr/>
          <p:nvPr/>
        </p:nvSpPr>
        <p:spPr>
          <a:xfrm>
            <a:off x="1676400" y="1905000"/>
            <a:ext cx="5801588" cy="646331"/>
          </a:xfrm>
          <a:prstGeom prst="rect">
            <a:avLst/>
          </a:prstGeom>
          <a:noFill/>
        </p:spPr>
        <p:txBody>
          <a:bodyPr wrap="none" lIns="91440" tIns="45720" rIns="91440" bIns="45720">
            <a:spAutoFit/>
          </a:bodyPr>
          <a:lstStyle/>
          <a:p>
            <a:pPr algn="ctr"/>
            <a:r>
              <a:rPr lang="en-US" sz="3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Perceptual </a:t>
            </a:r>
            <a:r>
              <a:rPr lang="en-US" sz="3600" b="1"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subitizing</a:t>
            </a:r>
            <a:r>
              <a:rPr lang="en-US" sz="3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a:t>
            </a:r>
            <a:endParaRPr lang="en-US" sz="3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5" name="Rectangle 4"/>
          <p:cNvSpPr/>
          <p:nvPr/>
        </p:nvSpPr>
        <p:spPr>
          <a:xfrm>
            <a:off x="1645084" y="2438400"/>
            <a:ext cx="5955477" cy="646331"/>
          </a:xfrm>
          <a:prstGeom prst="rect">
            <a:avLst/>
          </a:prstGeom>
          <a:noFill/>
        </p:spPr>
        <p:txBody>
          <a:bodyPr wrap="none" lIns="91440" tIns="45720" rIns="91440" bIns="45720">
            <a:spAutoFit/>
          </a:bodyPr>
          <a:lstStyle/>
          <a:p>
            <a:pPr algn="ctr"/>
            <a:r>
              <a:rPr lang="en-US" sz="3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C</a:t>
            </a:r>
            <a:r>
              <a:rPr lang="en-US" sz="3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onceptual </a:t>
            </a:r>
            <a:r>
              <a:rPr lang="en-US" sz="3600" b="1"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subitizing</a:t>
            </a:r>
            <a:r>
              <a:rPr lang="en-US" sz="3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a:t>
            </a:r>
            <a:endParaRPr lang="en-US" sz="3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6" name="Rectangle 5"/>
          <p:cNvSpPr/>
          <p:nvPr/>
        </p:nvSpPr>
        <p:spPr>
          <a:xfrm>
            <a:off x="1676400" y="1295400"/>
            <a:ext cx="5775941" cy="646331"/>
          </a:xfrm>
          <a:prstGeom prst="rect">
            <a:avLst/>
          </a:prstGeom>
          <a:noFill/>
        </p:spPr>
        <p:txBody>
          <a:bodyPr wrap="none" lIns="91440" tIns="45720" rIns="91440" bIns="45720">
            <a:spAutoFit/>
          </a:bodyPr>
          <a:lstStyle/>
          <a:p>
            <a:pPr algn="ctr"/>
            <a:r>
              <a:rPr lang="en-US" sz="3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Magnitude of number </a:t>
            </a:r>
            <a:endParaRPr lang="en-US" sz="3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7" name="Rectangle 6"/>
          <p:cNvSpPr/>
          <p:nvPr/>
        </p:nvSpPr>
        <p:spPr>
          <a:xfrm>
            <a:off x="3124200" y="3581400"/>
            <a:ext cx="3159840" cy="646331"/>
          </a:xfrm>
          <a:prstGeom prst="rect">
            <a:avLst/>
          </a:prstGeom>
          <a:noFill/>
        </p:spPr>
        <p:txBody>
          <a:bodyPr wrap="none" lIns="91440" tIns="45720" rIns="91440" bIns="45720">
            <a:spAutoFit/>
          </a:bodyPr>
          <a:lstStyle/>
          <a:p>
            <a:pPr algn="ctr"/>
            <a:r>
              <a:rPr lang="en-US" sz="3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Cardinality </a:t>
            </a:r>
            <a:endParaRPr lang="en-US" sz="3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9" name="Rectangle 8"/>
          <p:cNvSpPr/>
          <p:nvPr/>
        </p:nvSpPr>
        <p:spPr>
          <a:xfrm>
            <a:off x="3278093" y="3048000"/>
            <a:ext cx="2852063" cy="646331"/>
          </a:xfrm>
          <a:prstGeom prst="rect">
            <a:avLst/>
          </a:prstGeom>
          <a:noFill/>
        </p:spPr>
        <p:txBody>
          <a:bodyPr wrap="none" lIns="91440" tIns="45720" rIns="91440" bIns="45720">
            <a:spAutoFit/>
          </a:bodyPr>
          <a:lstStyle/>
          <a:p>
            <a:pPr algn="ctr"/>
            <a:r>
              <a:rPr lang="en-US" sz="3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C</a:t>
            </a:r>
            <a:r>
              <a:rPr lang="en-US" sz="3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ounting  </a:t>
            </a:r>
            <a:endParaRPr lang="en-US" sz="3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0" name="Rectangle 9"/>
          <p:cNvSpPr/>
          <p:nvPr/>
        </p:nvSpPr>
        <p:spPr>
          <a:xfrm>
            <a:off x="1190784" y="4078069"/>
            <a:ext cx="6955750" cy="1754326"/>
          </a:xfrm>
          <a:prstGeom prst="rect">
            <a:avLst/>
          </a:prstGeom>
          <a:noFill/>
        </p:spPr>
        <p:txBody>
          <a:bodyPr wrap="none" lIns="91440" tIns="45720" rIns="91440" bIns="45720">
            <a:spAutoFit/>
          </a:bodyPr>
          <a:lstStyle/>
          <a:p>
            <a:pPr algn="ctr"/>
            <a:r>
              <a:rPr lang="en-US" sz="3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Development of </a:t>
            </a:r>
          </a:p>
          <a:p>
            <a:pPr algn="ctr"/>
            <a:r>
              <a:rPr lang="en-US" sz="3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an Internal Number line</a:t>
            </a:r>
          </a:p>
          <a:p>
            <a:pPr algn="ctr"/>
            <a:r>
              <a:rPr lang="en-US" sz="3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Addition and Subtraction  </a:t>
            </a:r>
            <a:endParaRPr lang="en-US" sz="3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Scale>
                                      <p:cBhvr>
                                        <p:cTn id="14"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4"/>
                                        </p:tgtEl>
                                        <p:attrNameLst>
                                          <p:attrName>ppt_x</p:attrName>
                                          <p:attrName>ppt_y</p:attrName>
                                        </p:attrNameLst>
                                      </p:cBhvr>
                                    </p:animMotion>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Scale>
                                      <p:cBhvr>
                                        <p:cTn id="21"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5"/>
                                        </p:tgtEl>
                                        <p:attrNameLst>
                                          <p:attrName>ppt_x</p:attrName>
                                          <p:attrName>ppt_y</p:attrName>
                                        </p:attrNameLst>
                                      </p:cBhvr>
                                    </p:animMotion>
                                    <p:animEffect transition="in" filter="fade">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Scale>
                                      <p:cBhvr>
                                        <p:cTn id="35"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7"/>
                                        </p:tgtEl>
                                        <p:attrNameLst>
                                          <p:attrName>ppt_x</p:attrName>
                                          <p:attrName>ppt_y</p:attrName>
                                        </p:attrNameLst>
                                      </p:cBhvr>
                                    </p:animMotion>
                                    <p:animEffect transition="in" filter="fade">
                                      <p:cBhvr>
                                        <p:cTn id="37" dur="1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Scale>
                                      <p:cBhvr>
                                        <p:cTn id="4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0"/>
                                        </p:tgtEl>
                                        <p:attrNameLst>
                                          <p:attrName>ppt_x</p:attrName>
                                          <p:attrName>ppt_y</p:attrName>
                                        </p:attrNameLst>
                                      </p:cBhvr>
                                    </p:animMotion>
                                    <p:animEffect transition="in" filter="fade">
                                      <p:cBhvr>
                                        <p:cTn id="4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9" grpId="0"/>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066800" y="533400"/>
          <a:ext cx="3505200" cy="3337560"/>
        </p:xfrm>
        <a:graphic>
          <a:graphicData uri="http://schemas.openxmlformats.org/drawingml/2006/table">
            <a:tbl>
              <a:tblPr firstRow="1" bandRow="1">
                <a:tableStyleId>{5C22544A-7EE6-4342-B048-85BDC9FD1C3A}</a:tableStyleId>
              </a:tblPr>
              <a:tblGrid>
                <a:gridCol w="1752600"/>
                <a:gridCol w="1752600"/>
              </a:tblGrid>
              <a:tr h="370840">
                <a:tc>
                  <a:txBody>
                    <a:bodyPr/>
                    <a:lstStyle/>
                    <a:p>
                      <a:r>
                        <a:rPr lang="en-US" dirty="0" smtClean="0"/>
                        <a:t>Name </a:t>
                      </a:r>
                      <a:endParaRPr lang="en-US" dirty="0"/>
                    </a:p>
                  </a:txBody>
                  <a:tcPr/>
                </a:tc>
                <a:tc>
                  <a:txBody>
                    <a:bodyPr/>
                    <a:lstStyle/>
                    <a:p>
                      <a:r>
                        <a:rPr lang="en-US" dirty="0" smtClean="0"/>
                        <a:t>Number </a:t>
                      </a:r>
                      <a:endParaRPr lang="en-US" dirty="0"/>
                    </a:p>
                  </a:txBody>
                  <a:tcPr/>
                </a:tc>
              </a:tr>
              <a:tr h="370840">
                <a:tc>
                  <a:txBody>
                    <a:bodyPr/>
                    <a:lstStyle/>
                    <a:p>
                      <a:r>
                        <a:rPr lang="en-US" dirty="0" smtClean="0"/>
                        <a:t>Allen</a:t>
                      </a:r>
                      <a:endParaRPr lang="en-US" dirty="0"/>
                    </a:p>
                  </a:txBody>
                  <a:tcPr/>
                </a:tc>
                <a:tc>
                  <a:txBody>
                    <a:bodyPr/>
                    <a:lstStyle/>
                    <a:p>
                      <a:r>
                        <a:rPr lang="en-US" dirty="0" smtClean="0"/>
                        <a:t>1</a:t>
                      </a:r>
                      <a:endParaRPr lang="en-US" dirty="0"/>
                    </a:p>
                  </a:txBody>
                  <a:tcPr/>
                </a:tc>
              </a:tr>
              <a:tr h="370840">
                <a:tc>
                  <a:txBody>
                    <a:bodyPr/>
                    <a:lstStyle/>
                    <a:p>
                      <a:r>
                        <a:rPr lang="en-US" dirty="0" smtClean="0"/>
                        <a:t>Brian</a:t>
                      </a:r>
                      <a:endParaRPr lang="en-US" dirty="0"/>
                    </a:p>
                  </a:txBody>
                  <a:tcPr/>
                </a:tc>
                <a:tc>
                  <a:txBody>
                    <a:bodyPr/>
                    <a:lstStyle/>
                    <a:p>
                      <a:r>
                        <a:rPr lang="en-US" dirty="0" smtClean="0"/>
                        <a:t>2</a:t>
                      </a:r>
                      <a:endParaRPr lang="en-US" dirty="0"/>
                    </a:p>
                  </a:txBody>
                  <a:tcPr/>
                </a:tc>
              </a:tr>
              <a:tr h="370840">
                <a:tc>
                  <a:txBody>
                    <a:bodyPr/>
                    <a:lstStyle/>
                    <a:p>
                      <a:r>
                        <a:rPr lang="en-US" dirty="0" smtClean="0"/>
                        <a:t>Carol</a:t>
                      </a:r>
                      <a:endParaRPr lang="en-US" dirty="0"/>
                    </a:p>
                  </a:txBody>
                  <a:tcPr/>
                </a:tc>
                <a:tc>
                  <a:txBody>
                    <a:bodyPr/>
                    <a:lstStyle/>
                    <a:p>
                      <a:r>
                        <a:rPr lang="en-US" dirty="0" smtClean="0"/>
                        <a:t>3</a:t>
                      </a:r>
                      <a:endParaRPr lang="en-US" dirty="0"/>
                    </a:p>
                  </a:txBody>
                  <a:tcPr/>
                </a:tc>
              </a:tr>
              <a:tr h="370840">
                <a:tc>
                  <a:txBody>
                    <a:bodyPr/>
                    <a:lstStyle/>
                    <a:p>
                      <a:r>
                        <a:rPr lang="en-US" dirty="0" smtClean="0"/>
                        <a:t>Dennis</a:t>
                      </a:r>
                      <a:endParaRPr lang="en-US" dirty="0"/>
                    </a:p>
                  </a:txBody>
                  <a:tcPr/>
                </a:tc>
                <a:tc>
                  <a:txBody>
                    <a:bodyPr/>
                    <a:lstStyle/>
                    <a:p>
                      <a:r>
                        <a:rPr lang="en-US" dirty="0" smtClean="0"/>
                        <a:t>4</a:t>
                      </a:r>
                      <a:endParaRPr lang="en-US" dirty="0"/>
                    </a:p>
                  </a:txBody>
                  <a:tcPr/>
                </a:tc>
              </a:tr>
              <a:tr h="370840">
                <a:tc>
                  <a:txBody>
                    <a:bodyPr/>
                    <a:lstStyle/>
                    <a:p>
                      <a:r>
                        <a:rPr lang="en-US" dirty="0" smtClean="0"/>
                        <a:t>Edward</a:t>
                      </a:r>
                      <a:endParaRPr lang="en-US" dirty="0"/>
                    </a:p>
                  </a:txBody>
                  <a:tcPr/>
                </a:tc>
                <a:tc>
                  <a:txBody>
                    <a:bodyPr/>
                    <a:lstStyle/>
                    <a:p>
                      <a:r>
                        <a:rPr lang="en-US" dirty="0" smtClean="0"/>
                        <a:t>5</a:t>
                      </a:r>
                      <a:endParaRPr lang="en-US" dirty="0"/>
                    </a:p>
                  </a:txBody>
                  <a:tcPr/>
                </a:tc>
              </a:tr>
              <a:tr h="370840">
                <a:tc>
                  <a:txBody>
                    <a:bodyPr/>
                    <a:lstStyle/>
                    <a:p>
                      <a:r>
                        <a:rPr lang="en-US" dirty="0" smtClean="0"/>
                        <a:t>Frank</a:t>
                      </a:r>
                      <a:endParaRPr lang="en-US" dirty="0"/>
                    </a:p>
                  </a:txBody>
                  <a:tcPr/>
                </a:tc>
                <a:tc>
                  <a:txBody>
                    <a:bodyPr/>
                    <a:lstStyle/>
                    <a:p>
                      <a:r>
                        <a:rPr lang="en-US" dirty="0" smtClean="0"/>
                        <a:t>6</a:t>
                      </a:r>
                      <a:endParaRPr lang="en-US" dirty="0"/>
                    </a:p>
                  </a:txBody>
                  <a:tcPr/>
                </a:tc>
              </a:tr>
              <a:tr h="370840">
                <a:tc>
                  <a:txBody>
                    <a:bodyPr/>
                    <a:lstStyle/>
                    <a:p>
                      <a:r>
                        <a:rPr lang="en-US" dirty="0" smtClean="0"/>
                        <a:t>Gary</a:t>
                      </a:r>
                      <a:endParaRPr lang="en-US" dirty="0"/>
                    </a:p>
                  </a:txBody>
                  <a:tcPr/>
                </a:tc>
                <a:tc>
                  <a:txBody>
                    <a:bodyPr/>
                    <a:lstStyle/>
                    <a:p>
                      <a:r>
                        <a:rPr lang="en-US" dirty="0" smtClean="0"/>
                        <a:t>7</a:t>
                      </a:r>
                    </a:p>
                  </a:txBody>
                  <a:tcPr/>
                </a:tc>
              </a:tr>
              <a:tr h="370840">
                <a:tc>
                  <a:txBody>
                    <a:bodyPr/>
                    <a:lstStyle/>
                    <a:p>
                      <a:r>
                        <a:rPr lang="en-US" dirty="0" smtClean="0"/>
                        <a:t>Lives On </a:t>
                      </a:r>
                      <a:endParaRPr lang="en-US" dirty="0"/>
                    </a:p>
                  </a:txBody>
                  <a:tcPr/>
                </a:tc>
                <a:tc>
                  <a:txBody>
                    <a:bodyPr/>
                    <a:lstStyle/>
                    <a:p>
                      <a:r>
                        <a:rPr lang="en-US" dirty="0" smtClean="0"/>
                        <a:t>=</a:t>
                      </a:r>
                    </a:p>
                  </a:txBody>
                  <a:tcPr/>
                </a:tc>
              </a:tr>
            </a:tbl>
          </a:graphicData>
        </a:graphic>
      </p:graphicFrame>
      <p:sp>
        <p:nvSpPr>
          <p:cNvPr id="3" name="Rectangle 2"/>
          <p:cNvSpPr/>
          <p:nvPr/>
        </p:nvSpPr>
        <p:spPr>
          <a:xfrm>
            <a:off x="4800600" y="381000"/>
            <a:ext cx="3962400" cy="3416320"/>
          </a:xfrm>
          <a:prstGeom prst="rect">
            <a:avLst/>
          </a:prstGeom>
        </p:spPr>
        <p:txBody>
          <a:bodyPr wrap="square">
            <a:spAutoFit/>
          </a:bodyPr>
          <a:lstStyle/>
          <a:p>
            <a:pPr algn="ctr"/>
            <a:r>
              <a:rPr lang="en-US" sz="3200" dirty="0" smtClean="0"/>
              <a:t>3x4=12</a:t>
            </a:r>
          </a:p>
          <a:p>
            <a:r>
              <a:rPr lang="en-US" sz="2000" dirty="0" smtClean="0"/>
              <a:t>Carol Dennis lives on Allen Brian Avenue</a:t>
            </a:r>
            <a:endParaRPr lang="en-US" sz="2000" dirty="0" smtClean="0"/>
          </a:p>
          <a:p>
            <a:pPr algn="ctr"/>
            <a:r>
              <a:rPr lang="en-US" sz="3200" dirty="0" smtClean="0"/>
              <a:t>3x7=21</a:t>
            </a:r>
          </a:p>
          <a:p>
            <a:r>
              <a:rPr lang="en-US" sz="2000" dirty="0" smtClean="0"/>
              <a:t>Carol Gary lives on Brian Allen Avenue</a:t>
            </a:r>
            <a:endParaRPr lang="en-US" sz="2000" dirty="0" smtClean="0"/>
          </a:p>
          <a:p>
            <a:pPr algn="ctr"/>
            <a:r>
              <a:rPr lang="en-US" sz="3200" dirty="0" smtClean="0"/>
              <a:t>7x5= </a:t>
            </a:r>
            <a:r>
              <a:rPr lang="en-US" sz="3200" dirty="0" smtClean="0"/>
              <a:t>35</a:t>
            </a:r>
          </a:p>
          <a:p>
            <a:r>
              <a:rPr lang="en-US" sz="2000" dirty="0" smtClean="0"/>
              <a:t>Gary Edwards lives on Carol Edward Avenue </a:t>
            </a:r>
            <a:endParaRPr lang="en-US" sz="2000" dirty="0"/>
          </a:p>
        </p:txBody>
      </p:sp>
      <p:sp>
        <p:nvSpPr>
          <p:cNvPr id="4" name="Rectangle 3"/>
          <p:cNvSpPr/>
          <p:nvPr/>
        </p:nvSpPr>
        <p:spPr>
          <a:xfrm>
            <a:off x="762000" y="4343400"/>
            <a:ext cx="7543800" cy="1477328"/>
          </a:xfrm>
          <a:prstGeom prst="rect">
            <a:avLst/>
          </a:prstGeom>
        </p:spPr>
        <p:txBody>
          <a:bodyPr wrap="square">
            <a:spAutoFit/>
          </a:bodyPr>
          <a:lstStyle/>
          <a:p>
            <a:r>
              <a:rPr lang="en-US" dirty="0" smtClean="0"/>
              <a:t>The brain’s ability to recognize patterns interferes with the child’s ability to learn their multiplication facts.  Learning multiplication actually interferes with </a:t>
            </a:r>
            <a:r>
              <a:rPr lang="en-US" dirty="0" smtClean="0"/>
              <a:t> </a:t>
            </a:r>
            <a:r>
              <a:rPr lang="en-US" dirty="0" smtClean="0"/>
              <a:t>understanding addition</a:t>
            </a:r>
            <a:r>
              <a:rPr lang="en-US" dirty="0" smtClean="0"/>
              <a:t>.</a:t>
            </a:r>
          </a:p>
          <a:p>
            <a:endParaRPr lang="en-US" dirty="0" smtClean="0"/>
          </a:p>
          <a:p>
            <a:endParaRPr lang="en-US" dirty="0"/>
          </a:p>
        </p:txBody>
      </p:sp>
      <p:sp>
        <p:nvSpPr>
          <p:cNvPr id="5" name="Rectangle 4"/>
          <p:cNvSpPr/>
          <p:nvPr/>
        </p:nvSpPr>
        <p:spPr>
          <a:xfrm>
            <a:off x="762000" y="5477470"/>
            <a:ext cx="7543800" cy="923330"/>
          </a:xfrm>
          <a:prstGeom prst="rect">
            <a:avLst/>
          </a:prstGeom>
        </p:spPr>
        <p:txBody>
          <a:bodyPr wrap="square">
            <a:spAutoFit/>
          </a:bodyPr>
          <a:lstStyle/>
          <a:p>
            <a:r>
              <a:rPr lang="en-US" dirty="0" smtClean="0"/>
              <a:t>In 1998 a study by Miller discovered that students </a:t>
            </a:r>
            <a:r>
              <a:rPr lang="en-US" dirty="0" smtClean="0"/>
              <a:t>in </a:t>
            </a:r>
            <a:r>
              <a:rPr lang="en-US" dirty="0" smtClean="0"/>
              <a:t>third grade took more time to perform </a:t>
            </a:r>
            <a:r>
              <a:rPr lang="en-US" dirty="0" smtClean="0"/>
              <a:t>addition </a:t>
            </a:r>
            <a:r>
              <a:rPr lang="en-US" dirty="0" smtClean="0"/>
              <a:t>when they started learning the multiplication tables, and errors </a:t>
            </a:r>
            <a:r>
              <a:rPr lang="en-US" dirty="0" smtClean="0"/>
              <a:t>like 2+3</a:t>
            </a:r>
            <a:r>
              <a:rPr lang="en-US" dirty="0" smtClean="0"/>
              <a:t>= 6 began to occur.</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what does this mean for your teaching? </a:t>
            </a:r>
            <a:endParaRPr lang="en-US" dirty="0"/>
          </a:p>
        </p:txBody>
      </p:sp>
      <p:pic>
        <p:nvPicPr>
          <p:cNvPr id="57346" name="Picture 2" descr="http://ts3.mm.bing.net/th?id=I.4944392882096118&amp;pid=1.7&amp;w=201&amp;h=149&amp;c=7&amp;rs=1"/>
          <p:cNvPicPr>
            <a:picLocks noChangeAspect="1" noChangeArrowheads="1"/>
          </p:cNvPicPr>
          <p:nvPr/>
        </p:nvPicPr>
        <p:blipFill>
          <a:blip r:embed="rId3" cstate="print"/>
          <a:srcRect/>
          <a:stretch>
            <a:fillRect/>
          </a:stretch>
        </p:blipFill>
        <p:spPr bwMode="auto">
          <a:xfrm>
            <a:off x="2941949" y="1905000"/>
            <a:ext cx="3392176" cy="2514600"/>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Language</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http://2.bp.blogspot.com/_2XvTnxZ3m5I/TUFYHEVUwbI/AAAAAAAAAbE/XWFPcHFKbGQ/s1600/natalia-vodianova-russian-top-model-natalia-vodianova-visits-nizhni-novgorod-russia-november-12-2006-0T7Sa1.jpg"/>
          <p:cNvPicPr>
            <a:picLocks noChangeAspect="1" noChangeArrowheads="1"/>
          </p:cNvPicPr>
          <p:nvPr/>
        </p:nvPicPr>
        <p:blipFill>
          <a:blip r:embed="rId2" cstate="print"/>
          <a:srcRect/>
          <a:stretch>
            <a:fillRect/>
          </a:stretch>
        </p:blipFill>
        <p:spPr bwMode="auto">
          <a:xfrm>
            <a:off x="3352800" y="914400"/>
            <a:ext cx="2555427" cy="3990975"/>
          </a:xfrm>
          <a:prstGeom prst="rect">
            <a:avLst/>
          </a:prstGeom>
          <a:noFill/>
        </p:spPr>
      </p:pic>
      <p:sp>
        <p:nvSpPr>
          <p:cNvPr id="5" name="Oval 4"/>
          <p:cNvSpPr/>
          <p:nvPr/>
        </p:nvSpPr>
        <p:spPr>
          <a:xfrm>
            <a:off x="1143000" y="0"/>
            <a:ext cx="3048000" cy="1524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t>Russian </a:t>
            </a:r>
            <a:endParaRPr lang="en-US" sz="4000" dirty="0"/>
          </a:p>
        </p:txBody>
      </p:sp>
      <p:sp>
        <p:nvSpPr>
          <p:cNvPr id="6" name="Oval 5"/>
          <p:cNvSpPr/>
          <p:nvPr/>
        </p:nvSpPr>
        <p:spPr>
          <a:xfrm>
            <a:off x="5257800" y="0"/>
            <a:ext cx="3048000" cy="1524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t>English  </a:t>
            </a:r>
            <a:endParaRPr lang="en-US" sz="4000" dirty="0"/>
          </a:p>
        </p:txBody>
      </p:sp>
      <p:sp>
        <p:nvSpPr>
          <p:cNvPr id="7" name="Oval 6"/>
          <p:cNvSpPr/>
          <p:nvPr/>
        </p:nvSpPr>
        <p:spPr>
          <a:xfrm>
            <a:off x="3124200" y="3733800"/>
            <a:ext cx="3048000" cy="1524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t>Bilinguals  </a:t>
            </a:r>
            <a:endParaRPr lang="en-US" sz="4000" dirty="0"/>
          </a:p>
        </p:txBody>
      </p:sp>
      <p:sp>
        <p:nvSpPr>
          <p:cNvPr id="8" name="Rectangle 7"/>
          <p:cNvSpPr/>
          <p:nvPr/>
        </p:nvSpPr>
        <p:spPr>
          <a:xfrm>
            <a:off x="2057400" y="5288340"/>
            <a:ext cx="5323958" cy="1569660"/>
          </a:xfrm>
          <a:prstGeom prst="rect">
            <a:avLst/>
          </a:prstGeom>
          <a:noFill/>
        </p:spPr>
        <p:txBody>
          <a:bodyPr wrap="none" lIns="91440" tIns="45720" rIns="91440" bIns="45720">
            <a:spAutoFit/>
          </a:bodyPr>
          <a:lstStyle/>
          <a:p>
            <a:pPr algn="ctr"/>
            <a:r>
              <a:rPr lang="en-US" sz="2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1 full second longer </a:t>
            </a:r>
          </a:p>
          <a:p>
            <a:pPr algn="ctr"/>
            <a:r>
              <a:rPr 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to solve a two digit problem</a:t>
            </a:r>
          </a:p>
          <a:p>
            <a:pPr algn="ctr"/>
            <a:r>
              <a:rPr lang="en-US" sz="2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presented in the second </a:t>
            </a:r>
          </a:p>
          <a:p>
            <a:pPr algn="ctr"/>
            <a:r>
              <a:rPr 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language </a:t>
            </a:r>
            <a:endParaRPr lang="en-US" sz="2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pPr eaLnBrk="1" hangingPunct="1"/>
            <a:r>
              <a:rPr lang="en-US" smtClean="0"/>
              <a:t>Language and Multiplication </a:t>
            </a:r>
          </a:p>
        </p:txBody>
      </p:sp>
      <p:sp>
        <p:nvSpPr>
          <p:cNvPr id="52227" name="Content Placeholder 2"/>
          <p:cNvSpPr>
            <a:spLocks noGrp="1"/>
          </p:cNvSpPr>
          <p:nvPr>
            <p:ph sz="quarter" idx="1"/>
          </p:nvPr>
        </p:nvSpPr>
        <p:spPr>
          <a:xfrm>
            <a:off x="2743200" y="1295400"/>
            <a:ext cx="3276600" cy="1066800"/>
          </a:xfrm>
        </p:spPr>
        <p:txBody>
          <a:bodyPr/>
          <a:lstStyle/>
          <a:p>
            <a:pPr algn="ctr" eaLnBrk="1" hangingPunct="1">
              <a:buFont typeface="Wingdings 2" pitchFamily="18" charset="2"/>
              <a:buNone/>
            </a:pPr>
            <a:r>
              <a:rPr lang="en-US" sz="6000" dirty="0" smtClean="0"/>
              <a:t>25 x 30=</a:t>
            </a:r>
          </a:p>
        </p:txBody>
      </p:sp>
      <p:pic>
        <p:nvPicPr>
          <p:cNvPr id="52229" name="Picture 4" descr="http://ts2.mm.bing.net/images/thumbnail.aspx?q=4612035221258925&amp;id=be7c95af012722aad8a426b901d2fc94&amp;url=http%3a%2f%2fetc.usf.edu%2fclipart%2f42300%2f42337%2fbrain_42337_lg.gif"/>
          <p:cNvPicPr>
            <a:picLocks noChangeAspect="1" noChangeArrowheads="1"/>
          </p:cNvPicPr>
          <p:nvPr/>
        </p:nvPicPr>
        <p:blipFill>
          <a:blip r:embed="rId3" cstate="print"/>
          <a:srcRect/>
          <a:stretch>
            <a:fillRect/>
          </a:stretch>
        </p:blipFill>
        <p:spPr bwMode="auto">
          <a:xfrm>
            <a:off x="2209800" y="2514600"/>
            <a:ext cx="2124075" cy="2590800"/>
          </a:xfrm>
          <a:prstGeom prst="rect">
            <a:avLst/>
          </a:prstGeom>
          <a:noFill/>
          <a:ln w="9525">
            <a:noFill/>
            <a:miter lim="800000"/>
            <a:headEnd/>
            <a:tailEnd/>
          </a:ln>
        </p:spPr>
      </p:pic>
      <p:pic>
        <p:nvPicPr>
          <p:cNvPr id="52230" name="Picture 4" descr="http://ts2.mm.bing.net/images/thumbnail.aspx?q=4612035221258925&amp;id=be7c95af012722aad8a426b901d2fc94&amp;url=http%3a%2f%2fetc.usf.edu%2fclipart%2f42300%2f42337%2fbrain_42337_lg.gif"/>
          <p:cNvPicPr>
            <a:picLocks noChangeAspect="1" noChangeArrowheads="1"/>
          </p:cNvPicPr>
          <p:nvPr/>
        </p:nvPicPr>
        <p:blipFill>
          <a:blip r:embed="rId3" cstate="print"/>
          <a:srcRect/>
          <a:stretch>
            <a:fillRect/>
          </a:stretch>
        </p:blipFill>
        <p:spPr bwMode="auto">
          <a:xfrm>
            <a:off x="4572000" y="2438400"/>
            <a:ext cx="2124075" cy="2590800"/>
          </a:xfrm>
          <a:prstGeom prst="rect">
            <a:avLst/>
          </a:prstGeom>
          <a:noFill/>
          <a:ln w="9525">
            <a:noFill/>
            <a:miter lim="800000"/>
            <a:headEnd/>
            <a:tailEnd/>
          </a:ln>
        </p:spPr>
      </p:pic>
      <p:sp>
        <p:nvSpPr>
          <p:cNvPr id="52231" name="TextBox 6"/>
          <p:cNvSpPr txBox="1">
            <a:spLocks noChangeArrowheads="1"/>
          </p:cNvSpPr>
          <p:nvPr/>
        </p:nvSpPr>
        <p:spPr bwMode="auto">
          <a:xfrm>
            <a:off x="2209800" y="5181600"/>
            <a:ext cx="2209800" cy="369888"/>
          </a:xfrm>
          <a:prstGeom prst="rect">
            <a:avLst/>
          </a:prstGeom>
          <a:noFill/>
          <a:ln w="9525">
            <a:noFill/>
            <a:miter lim="800000"/>
            <a:headEnd/>
            <a:tailEnd/>
          </a:ln>
        </p:spPr>
        <p:txBody>
          <a:bodyPr>
            <a:spAutoFit/>
          </a:bodyPr>
          <a:lstStyle/>
          <a:p>
            <a:pPr algn="ctr"/>
            <a:r>
              <a:rPr lang="en-US" dirty="0">
                <a:latin typeface="Perpetua" pitchFamily="18" charset="0"/>
              </a:rPr>
              <a:t>Exact </a:t>
            </a:r>
          </a:p>
        </p:txBody>
      </p:sp>
      <p:sp>
        <p:nvSpPr>
          <p:cNvPr id="52232" name="TextBox 7"/>
          <p:cNvSpPr txBox="1">
            <a:spLocks noChangeArrowheads="1"/>
          </p:cNvSpPr>
          <p:nvPr/>
        </p:nvSpPr>
        <p:spPr bwMode="auto">
          <a:xfrm>
            <a:off x="4648200" y="5181600"/>
            <a:ext cx="2209800" cy="369888"/>
          </a:xfrm>
          <a:prstGeom prst="rect">
            <a:avLst/>
          </a:prstGeom>
          <a:noFill/>
          <a:ln w="9525">
            <a:noFill/>
            <a:miter lim="800000"/>
            <a:headEnd/>
            <a:tailEnd/>
          </a:ln>
        </p:spPr>
        <p:txBody>
          <a:bodyPr>
            <a:spAutoFit/>
          </a:bodyPr>
          <a:lstStyle/>
          <a:p>
            <a:pPr algn="ctr"/>
            <a:r>
              <a:rPr lang="en-US" dirty="0">
                <a:latin typeface="Perpetua" pitchFamily="18" charset="0"/>
              </a:rPr>
              <a:t>Approximate </a:t>
            </a:r>
          </a:p>
        </p:txBody>
      </p:sp>
      <p:sp>
        <p:nvSpPr>
          <p:cNvPr id="9" name="Oval 8"/>
          <p:cNvSpPr/>
          <p:nvPr/>
        </p:nvSpPr>
        <p:spPr>
          <a:xfrm>
            <a:off x="2286000" y="2971800"/>
            <a:ext cx="4572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9"/>
          <p:cNvSpPr/>
          <p:nvPr/>
        </p:nvSpPr>
        <p:spPr>
          <a:xfrm>
            <a:off x="4800600" y="4038600"/>
            <a:ext cx="3048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Oval 10"/>
          <p:cNvSpPr/>
          <p:nvPr/>
        </p:nvSpPr>
        <p:spPr>
          <a:xfrm>
            <a:off x="6172200" y="3657600"/>
            <a:ext cx="3048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Oval 11"/>
          <p:cNvSpPr/>
          <p:nvPr/>
        </p:nvSpPr>
        <p:spPr>
          <a:xfrm>
            <a:off x="6019800" y="4267200"/>
            <a:ext cx="3048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Rectangle 12"/>
          <p:cNvSpPr/>
          <p:nvPr/>
        </p:nvSpPr>
        <p:spPr>
          <a:xfrm>
            <a:off x="1219200" y="5638800"/>
            <a:ext cx="7086600" cy="923330"/>
          </a:xfrm>
          <a:prstGeom prst="rect">
            <a:avLst/>
          </a:prstGeom>
        </p:spPr>
        <p:txBody>
          <a:bodyPr wrap="square">
            <a:spAutoFit/>
          </a:bodyPr>
          <a:lstStyle/>
          <a:p>
            <a:r>
              <a:rPr lang="en-US" dirty="0" smtClean="0"/>
              <a:t>This does not mean that students who struggle with language processing will automatically struggle with mathematics, however language plays a critical role in learning multiplication.</a:t>
            </a:r>
            <a:endParaRPr lang="en-US" dirty="0"/>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038600" y="381000"/>
            <a:ext cx="4572000" cy="3970318"/>
          </a:xfrm>
          <a:prstGeom prst="rect">
            <a:avLst/>
          </a:prstGeom>
        </p:spPr>
        <p:txBody>
          <a:bodyPr>
            <a:spAutoFit/>
          </a:bodyPr>
          <a:lstStyle/>
          <a:p>
            <a:r>
              <a:rPr lang="en-US" sz="2800" dirty="0" smtClean="0"/>
              <a:t>There is strong evidence to suggest that the power of language and verbal memory can greatly enhance the child’s mastery of multiplication; using </a:t>
            </a:r>
            <a:r>
              <a:rPr lang="en-US" sz="2800" dirty="0" smtClean="0"/>
              <a:t>poems </a:t>
            </a:r>
            <a:r>
              <a:rPr lang="en-US" sz="2800" dirty="0" smtClean="0"/>
              <a:t>and music are examples of this power of language</a:t>
            </a:r>
            <a:r>
              <a:rPr lang="en-US" dirty="0" smtClean="0"/>
              <a:t>.</a:t>
            </a:r>
            <a:endParaRPr lang="en-US" dirty="0"/>
          </a:p>
        </p:txBody>
      </p:sp>
      <p:pic>
        <p:nvPicPr>
          <p:cNvPr id="70658" name="Picture 2" descr="http://images4.wikia.nocookie.net/__cb20101024181028/lyricwiki/images/1/19/Schoolhouserock_-_Multiplication_Rock.jpg">
            <a:hlinkClick r:id="rId2" action="ppaction://hlinkfile"/>
          </p:cNvPr>
          <p:cNvPicPr>
            <a:picLocks noChangeAspect="1" noChangeArrowheads="1"/>
          </p:cNvPicPr>
          <p:nvPr/>
        </p:nvPicPr>
        <p:blipFill>
          <a:blip r:embed="rId3" cstate="print"/>
          <a:srcRect/>
          <a:stretch>
            <a:fillRect/>
          </a:stretch>
        </p:blipFill>
        <p:spPr bwMode="auto">
          <a:xfrm>
            <a:off x="533400" y="2986375"/>
            <a:ext cx="3505200" cy="3528725"/>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what does this mean for your teaching? </a:t>
            </a:r>
            <a:endParaRPr lang="en-US" dirty="0"/>
          </a:p>
        </p:txBody>
      </p:sp>
      <p:pic>
        <p:nvPicPr>
          <p:cNvPr id="57346" name="Picture 2" descr="http://ts3.mm.bing.net/th?id=I.4944392882096118&amp;pid=1.7&amp;w=201&amp;h=149&amp;c=7&amp;rs=1"/>
          <p:cNvPicPr>
            <a:picLocks noChangeAspect="1" noChangeArrowheads="1"/>
          </p:cNvPicPr>
          <p:nvPr/>
        </p:nvPicPr>
        <p:blipFill>
          <a:blip r:embed="rId3" cstate="print"/>
          <a:srcRect/>
          <a:stretch>
            <a:fillRect/>
          </a:stretch>
        </p:blipFill>
        <p:spPr bwMode="auto">
          <a:xfrm>
            <a:off x="2941949" y="1905000"/>
            <a:ext cx="3392176" cy="2514600"/>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Next time we meet… 11-27-12</a:t>
            </a:r>
            <a:endParaRPr lang="en-US" dirty="0"/>
          </a:p>
        </p:txBody>
      </p:sp>
      <p:sp>
        <p:nvSpPr>
          <p:cNvPr id="4" name="Text Placeholder 3"/>
          <p:cNvSpPr>
            <a:spLocks noGrp="1"/>
          </p:cNvSpPr>
          <p:nvPr>
            <p:ph type="body" idx="1"/>
          </p:nvPr>
        </p:nvSpPr>
        <p:spPr/>
        <p:txBody>
          <a:bodyPr/>
          <a:lstStyle/>
          <a:p>
            <a:r>
              <a:rPr lang="en-US" dirty="0" smtClean="0"/>
              <a:t>Chapter 7 How the Brain Learns </a:t>
            </a:r>
            <a:r>
              <a:rPr lang="en-US" dirty="0" smtClean="0"/>
              <a:t>Mathematics; </a:t>
            </a:r>
            <a:r>
              <a:rPr lang="en-US" dirty="0" smtClean="0"/>
              <a:t>Assessing math learning disability; Best practice for remediation; CRA strategies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rfrantu.DPSUSER\AppData\Local\Microsoft\Windows\Temporary Internet Files\Content.IE5\3Q3B2DET\MC900055181[1].wmf"/>
          <p:cNvPicPr>
            <a:picLocks noChangeAspect="1" noChangeArrowheads="1"/>
          </p:cNvPicPr>
          <p:nvPr/>
        </p:nvPicPr>
        <p:blipFill>
          <a:blip r:embed="rId2" cstate="print">
            <a:lum bright="88000"/>
          </a:blip>
          <a:srcRect/>
          <a:stretch>
            <a:fillRect/>
          </a:stretch>
        </p:blipFill>
        <p:spPr bwMode="auto">
          <a:xfrm>
            <a:off x="609601" y="57627"/>
            <a:ext cx="7924800" cy="6742744"/>
          </a:xfrm>
          <a:prstGeom prst="rect">
            <a:avLst/>
          </a:prstGeom>
          <a:noFill/>
        </p:spPr>
      </p:pic>
      <p:sp>
        <p:nvSpPr>
          <p:cNvPr id="5" name="TextBox 4"/>
          <p:cNvSpPr txBox="1"/>
          <p:nvPr/>
        </p:nvSpPr>
        <p:spPr>
          <a:xfrm>
            <a:off x="1143000" y="914400"/>
            <a:ext cx="7086600" cy="5109091"/>
          </a:xfrm>
          <a:prstGeom prst="rect">
            <a:avLst/>
          </a:prstGeom>
          <a:noFill/>
        </p:spPr>
        <p:txBody>
          <a:bodyPr wrap="square" rtlCol="0">
            <a:spAutoFit/>
          </a:bodyPr>
          <a:lstStyle/>
          <a:p>
            <a:r>
              <a:rPr lang="en-US" sz="2800" dirty="0" smtClean="0"/>
              <a:t>“The </a:t>
            </a:r>
            <a:r>
              <a:rPr lang="en-US" sz="2800" dirty="0" smtClean="0"/>
              <a:t>human brain has serious problems with calculations.  Nothing in its evolution prepared it for the task of memorizing dozens of multiplication facts or for carrying out the multiple step operations </a:t>
            </a:r>
            <a:r>
              <a:rPr lang="en-US" sz="2800" dirty="0" smtClean="0"/>
              <a:t>required for  </a:t>
            </a:r>
            <a:r>
              <a:rPr lang="en-US" sz="2800" dirty="0" smtClean="0"/>
              <a:t>two-digit subtraction.  Our ability to approximate number quantities may be imbedded in our genes, but dealing with exact symbolic calculation can be in error prone ordeal</a:t>
            </a:r>
            <a:r>
              <a:rPr lang="en-US" sz="2800" dirty="0" smtClean="0"/>
              <a:t>.”</a:t>
            </a:r>
          </a:p>
          <a:p>
            <a:r>
              <a:rPr lang="en-US" sz="2800" dirty="0" smtClean="0"/>
              <a:t>						- Sousa </a:t>
            </a:r>
            <a:endParaRPr lang="en-US" sz="2800" dirty="0" smtClean="0"/>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CRA with Multiplication </a:t>
            </a:r>
            <a:endParaRPr lang="en-US" dirty="0"/>
          </a:p>
        </p:txBody>
      </p:sp>
      <p:sp>
        <p:nvSpPr>
          <p:cNvPr id="4" name="TextBox 3"/>
          <p:cNvSpPr txBox="1"/>
          <p:nvPr/>
        </p:nvSpPr>
        <p:spPr>
          <a:xfrm>
            <a:off x="1066800" y="1905000"/>
            <a:ext cx="7162800" cy="2246769"/>
          </a:xfrm>
          <a:prstGeom prst="rect">
            <a:avLst/>
          </a:prstGeom>
          <a:noFill/>
        </p:spPr>
        <p:txBody>
          <a:bodyPr wrap="square" rtlCol="0">
            <a:spAutoFit/>
          </a:bodyPr>
          <a:lstStyle/>
          <a:p>
            <a:r>
              <a:rPr lang="en-US" sz="2800" dirty="0" smtClean="0"/>
              <a:t>Rita’s class is having a bake sale. Each student in Rita’s class will bring 12 treats to sell. There are 25 students in Rita’s class. How many treats will the class bring in altogether? </a:t>
            </a:r>
            <a:endParaRPr lang="en-US" sz="2800" dirty="0"/>
          </a:p>
        </p:txBody>
      </p:sp>
      <p:sp>
        <p:nvSpPr>
          <p:cNvPr id="5" name="Rectangle 4"/>
          <p:cNvSpPr/>
          <p:nvPr/>
        </p:nvSpPr>
        <p:spPr>
          <a:xfrm>
            <a:off x="3200400" y="4648200"/>
            <a:ext cx="249299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12 x 25</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Concrete </a:t>
            </a:r>
            <a:endParaRPr lang="en-US" dirty="0"/>
          </a:p>
        </p:txBody>
      </p:sp>
      <p:sp>
        <p:nvSpPr>
          <p:cNvPr id="3" name="TextBox 2"/>
          <p:cNvSpPr txBox="1"/>
          <p:nvPr/>
        </p:nvSpPr>
        <p:spPr>
          <a:xfrm>
            <a:off x="5867400" y="457200"/>
            <a:ext cx="2286000" cy="923330"/>
          </a:xfrm>
          <a:prstGeom prst="rect">
            <a:avLst/>
          </a:prstGeom>
          <a:noFill/>
        </p:spPr>
        <p:txBody>
          <a:bodyPr wrap="square" rtlCol="0">
            <a:spAutoFit/>
          </a:bodyPr>
          <a:lstStyle/>
          <a:p>
            <a:r>
              <a:rPr lang="en-US" dirty="0" smtClean="0"/>
              <a:t>Materials needed </a:t>
            </a:r>
          </a:p>
          <a:p>
            <a:r>
              <a:rPr lang="en-US" dirty="0" smtClean="0"/>
              <a:t>-Base Ten Blocks </a:t>
            </a:r>
          </a:p>
          <a:p>
            <a:r>
              <a:rPr lang="en-US" dirty="0" smtClean="0"/>
              <a:t>-Masking Tape</a:t>
            </a:r>
          </a:p>
        </p:txBody>
      </p:sp>
      <p:sp>
        <p:nvSpPr>
          <p:cNvPr id="4" name="Rectangle 3"/>
          <p:cNvSpPr/>
          <p:nvPr/>
        </p:nvSpPr>
        <p:spPr>
          <a:xfrm>
            <a:off x="1447800" y="2057400"/>
            <a:ext cx="7010400" cy="4419600"/>
          </a:xfrm>
          <a:prstGeom prst="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133600" y="2590800"/>
            <a:ext cx="381000" cy="35814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514600" y="2590800"/>
            <a:ext cx="5334000" cy="381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ube 6"/>
          <p:cNvSpPr/>
          <p:nvPr/>
        </p:nvSpPr>
        <p:spPr>
          <a:xfrm>
            <a:off x="2590800" y="2286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ube 7"/>
          <p:cNvSpPr/>
          <p:nvPr/>
        </p:nvSpPr>
        <p:spPr>
          <a:xfrm>
            <a:off x="4495800" y="2286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ube 8"/>
          <p:cNvSpPr/>
          <p:nvPr/>
        </p:nvSpPr>
        <p:spPr>
          <a:xfrm>
            <a:off x="7315200" y="2286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ube 9"/>
          <p:cNvSpPr/>
          <p:nvPr/>
        </p:nvSpPr>
        <p:spPr>
          <a:xfrm>
            <a:off x="7010400" y="2286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ube 10"/>
          <p:cNvSpPr/>
          <p:nvPr/>
        </p:nvSpPr>
        <p:spPr>
          <a:xfrm>
            <a:off x="6705600" y="2286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be 11"/>
          <p:cNvSpPr/>
          <p:nvPr/>
        </p:nvSpPr>
        <p:spPr>
          <a:xfrm>
            <a:off x="6400800" y="2286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Cube 12"/>
          <p:cNvSpPr/>
          <p:nvPr/>
        </p:nvSpPr>
        <p:spPr>
          <a:xfrm>
            <a:off x="7620000" y="2286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ube 13"/>
          <p:cNvSpPr/>
          <p:nvPr/>
        </p:nvSpPr>
        <p:spPr>
          <a:xfrm rot="5400000">
            <a:off x="1066800" y="37338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ube 14"/>
          <p:cNvSpPr/>
          <p:nvPr/>
        </p:nvSpPr>
        <p:spPr>
          <a:xfrm>
            <a:off x="1828800" y="5334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ube 15"/>
          <p:cNvSpPr/>
          <p:nvPr/>
        </p:nvSpPr>
        <p:spPr>
          <a:xfrm>
            <a:off x="1828800" y="4953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Scale>
                                      <p:cBhvr>
                                        <p:cTn id="1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6"/>
                                        </p:tgtEl>
                                        <p:attrNameLst>
                                          <p:attrName>ppt_x</p:attrName>
                                          <p:attrName>ppt_y</p:attrName>
                                        </p:attrNameLst>
                                      </p:cBhvr>
                                    </p:animMotion>
                                    <p:animEffect transition="in" filter="fade">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Scale>
                                      <p:cBhvr>
                                        <p:cTn id="21"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7"/>
                                        </p:tgtEl>
                                        <p:attrNameLst>
                                          <p:attrName>ppt_x</p:attrName>
                                          <p:attrName>ppt_y</p:attrName>
                                        </p:attrNameLst>
                                      </p:cBhvr>
                                    </p:animMotion>
                                    <p:animEffect transition="in" filter="fade">
                                      <p:cBhvr>
                                        <p:cTn id="23" dur="1000"/>
                                        <p:tgtEl>
                                          <p:spTgt spid="7"/>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Scale>
                                      <p:cBhvr>
                                        <p:cTn id="26"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8"/>
                                        </p:tgtEl>
                                        <p:attrNameLst>
                                          <p:attrName>ppt_x</p:attrName>
                                          <p:attrName>ppt_y</p:attrName>
                                        </p:attrNameLst>
                                      </p:cBhvr>
                                    </p:animMotion>
                                    <p:animEffect transition="in" filter="fade">
                                      <p:cBhvr>
                                        <p:cTn id="28" dur="1000"/>
                                        <p:tgtEl>
                                          <p:spTgt spid="8"/>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Scale>
                                      <p:cBhvr>
                                        <p:cTn id="31"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9"/>
                                        </p:tgtEl>
                                        <p:attrNameLst>
                                          <p:attrName>ppt_x</p:attrName>
                                          <p:attrName>ppt_y</p:attrName>
                                        </p:attrNameLst>
                                      </p:cBhvr>
                                    </p:animMotion>
                                    <p:animEffect transition="in" filter="fade">
                                      <p:cBhvr>
                                        <p:cTn id="33" dur="1000"/>
                                        <p:tgtEl>
                                          <p:spTgt spid="9"/>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Scale>
                                      <p:cBhvr>
                                        <p:cTn id="36"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0"/>
                                        </p:tgtEl>
                                        <p:attrNameLst>
                                          <p:attrName>ppt_x</p:attrName>
                                          <p:attrName>ppt_y</p:attrName>
                                        </p:attrNameLst>
                                      </p:cBhvr>
                                    </p:animMotion>
                                    <p:animEffect transition="in" filter="fade">
                                      <p:cBhvr>
                                        <p:cTn id="38" dur="1000"/>
                                        <p:tgtEl>
                                          <p:spTgt spid="10"/>
                                        </p:tgtEl>
                                      </p:cBhvr>
                                    </p:animEffect>
                                  </p:childTnLst>
                                </p:cTn>
                              </p:par>
                              <p:par>
                                <p:cTn id="39" presetID="52"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Scale>
                                      <p:cBhvr>
                                        <p:cTn id="41"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11"/>
                                        </p:tgtEl>
                                        <p:attrNameLst>
                                          <p:attrName>ppt_x</p:attrName>
                                          <p:attrName>ppt_y</p:attrName>
                                        </p:attrNameLst>
                                      </p:cBhvr>
                                    </p:animMotion>
                                    <p:animEffect transition="in" filter="fade">
                                      <p:cBhvr>
                                        <p:cTn id="43" dur="1000"/>
                                        <p:tgtEl>
                                          <p:spTgt spid="11"/>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Scale>
                                      <p:cBhvr>
                                        <p:cTn id="46"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2"/>
                                        </p:tgtEl>
                                        <p:attrNameLst>
                                          <p:attrName>ppt_x</p:attrName>
                                          <p:attrName>ppt_y</p:attrName>
                                        </p:attrNameLst>
                                      </p:cBhvr>
                                    </p:animMotion>
                                    <p:animEffect transition="in" filter="fade">
                                      <p:cBhvr>
                                        <p:cTn id="48" dur="1000"/>
                                        <p:tgtEl>
                                          <p:spTgt spid="12"/>
                                        </p:tgtEl>
                                      </p:cBhvr>
                                    </p:animEffect>
                                  </p:childTnLst>
                                </p:cTn>
                              </p:par>
                              <p:par>
                                <p:cTn id="49" presetID="52"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Scale>
                                      <p:cBhvr>
                                        <p:cTn id="51"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13"/>
                                        </p:tgtEl>
                                        <p:attrNameLst>
                                          <p:attrName>ppt_x</p:attrName>
                                          <p:attrName>ppt_y</p:attrName>
                                        </p:attrNameLst>
                                      </p:cBhvr>
                                    </p:animMotion>
                                    <p:animEffect transition="in" filter="fade">
                                      <p:cBhvr>
                                        <p:cTn id="53" dur="1000"/>
                                        <p:tgtEl>
                                          <p:spTgt spid="13"/>
                                        </p:tgtEl>
                                      </p:cBhvr>
                                    </p:animEffect>
                                  </p:childTnLst>
                                </p:cTn>
                              </p:par>
                            </p:childTnLst>
                          </p:cTn>
                        </p:par>
                      </p:childTnLst>
                    </p:cTn>
                  </p:par>
                  <p:par>
                    <p:cTn id="54" fill="hold">
                      <p:stCondLst>
                        <p:cond delay="indefinite"/>
                      </p:stCondLst>
                      <p:childTnLst>
                        <p:par>
                          <p:cTn id="55" fill="hold">
                            <p:stCondLst>
                              <p:cond delay="0"/>
                            </p:stCondLst>
                            <p:childTnLst>
                              <p:par>
                                <p:cTn id="56" presetID="52" presetClass="entr" presetSubtype="0"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Scale>
                                      <p:cBhvr>
                                        <p:cTn id="58"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14"/>
                                        </p:tgtEl>
                                        <p:attrNameLst>
                                          <p:attrName>ppt_x</p:attrName>
                                          <p:attrName>ppt_y</p:attrName>
                                        </p:attrNameLst>
                                      </p:cBhvr>
                                    </p:animMotion>
                                    <p:animEffect transition="in" filter="fade">
                                      <p:cBhvr>
                                        <p:cTn id="60" dur="1000"/>
                                        <p:tgtEl>
                                          <p:spTgt spid="14"/>
                                        </p:tgtEl>
                                      </p:cBhvr>
                                    </p:animEffect>
                                  </p:childTnLst>
                                </p:cTn>
                              </p:par>
                              <p:par>
                                <p:cTn id="61" presetID="52" presetClass="entr" presetSubtype="0"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Scale>
                                      <p:cBhvr>
                                        <p:cTn id="63"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5"/>
                                        </p:tgtEl>
                                        <p:attrNameLst>
                                          <p:attrName>ppt_x</p:attrName>
                                          <p:attrName>ppt_y</p:attrName>
                                        </p:attrNameLst>
                                      </p:cBhvr>
                                    </p:animMotion>
                                    <p:animEffect transition="in" filter="fade">
                                      <p:cBhvr>
                                        <p:cTn id="65" dur="1000"/>
                                        <p:tgtEl>
                                          <p:spTgt spid="15"/>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Scale>
                                      <p:cBhvr>
                                        <p:cTn id="6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6"/>
                                        </p:tgtEl>
                                        <p:attrNameLst>
                                          <p:attrName>ppt_x</p:attrName>
                                          <p:attrName>ppt_y</p:attrName>
                                        </p:attrNameLst>
                                      </p:cBhvr>
                                    </p:animMotion>
                                    <p:animEffect transition="in" filter="fade">
                                      <p:cBhvr>
                                        <p:cTn id="7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Concrete </a:t>
            </a:r>
            <a:endParaRPr lang="en-US" dirty="0"/>
          </a:p>
        </p:txBody>
      </p:sp>
      <p:sp>
        <p:nvSpPr>
          <p:cNvPr id="3" name="TextBox 2"/>
          <p:cNvSpPr txBox="1"/>
          <p:nvPr/>
        </p:nvSpPr>
        <p:spPr>
          <a:xfrm>
            <a:off x="4648200" y="457200"/>
            <a:ext cx="3505200" cy="923330"/>
          </a:xfrm>
          <a:prstGeom prst="rect">
            <a:avLst/>
          </a:prstGeom>
          <a:noFill/>
        </p:spPr>
        <p:txBody>
          <a:bodyPr wrap="square" rtlCol="0">
            <a:spAutoFit/>
          </a:bodyPr>
          <a:lstStyle/>
          <a:p>
            <a:r>
              <a:rPr lang="en-US" dirty="0" smtClean="0"/>
              <a:t>Fill in the intersection of each row and column using a block that as the same dimensions </a:t>
            </a:r>
          </a:p>
        </p:txBody>
      </p:sp>
      <p:sp>
        <p:nvSpPr>
          <p:cNvPr id="4" name="Rectangle 3"/>
          <p:cNvSpPr/>
          <p:nvPr/>
        </p:nvSpPr>
        <p:spPr>
          <a:xfrm>
            <a:off x="1447800" y="2057400"/>
            <a:ext cx="7010400" cy="4419600"/>
          </a:xfrm>
          <a:prstGeom prst="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133600" y="2590800"/>
            <a:ext cx="381000" cy="35814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514600" y="2590800"/>
            <a:ext cx="5638800" cy="381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ube 6"/>
          <p:cNvSpPr/>
          <p:nvPr/>
        </p:nvSpPr>
        <p:spPr>
          <a:xfrm>
            <a:off x="2590800" y="2286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ube 7"/>
          <p:cNvSpPr/>
          <p:nvPr/>
        </p:nvSpPr>
        <p:spPr>
          <a:xfrm>
            <a:off x="4495800" y="2286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ube 8"/>
          <p:cNvSpPr/>
          <p:nvPr/>
        </p:nvSpPr>
        <p:spPr>
          <a:xfrm>
            <a:off x="7315200" y="2286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ube 9"/>
          <p:cNvSpPr/>
          <p:nvPr/>
        </p:nvSpPr>
        <p:spPr>
          <a:xfrm>
            <a:off x="7010400" y="2286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ube 10"/>
          <p:cNvSpPr/>
          <p:nvPr/>
        </p:nvSpPr>
        <p:spPr>
          <a:xfrm>
            <a:off x="6705600" y="2286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be 11"/>
          <p:cNvSpPr/>
          <p:nvPr/>
        </p:nvSpPr>
        <p:spPr>
          <a:xfrm>
            <a:off x="6400800" y="2286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Cube 12"/>
          <p:cNvSpPr/>
          <p:nvPr/>
        </p:nvSpPr>
        <p:spPr>
          <a:xfrm>
            <a:off x="7620000" y="2286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ube 13"/>
          <p:cNvSpPr/>
          <p:nvPr/>
        </p:nvSpPr>
        <p:spPr>
          <a:xfrm rot="5400000">
            <a:off x="1066800" y="37338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ube 14"/>
          <p:cNvSpPr/>
          <p:nvPr/>
        </p:nvSpPr>
        <p:spPr>
          <a:xfrm>
            <a:off x="1828800" y="5334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ube 15"/>
          <p:cNvSpPr/>
          <p:nvPr/>
        </p:nvSpPr>
        <p:spPr>
          <a:xfrm>
            <a:off x="1828800" y="4953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667000" y="3124200"/>
            <a:ext cx="16002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4572000" y="3124200"/>
            <a:ext cx="16002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ube 19"/>
          <p:cNvSpPr/>
          <p:nvPr/>
        </p:nvSpPr>
        <p:spPr>
          <a:xfrm rot="5400000">
            <a:off x="7010400" y="3810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ube 20"/>
          <p:cNvSpPr/>
          <p:nvPr/>
        </p:nvSpPr>
        <p:spPr>
          <a:xfrm rot="5400000">
            <a:off x="6705600" y="3810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ube 21"/>
          <p:cNvSpPr/>
          <p:nvPr/>
        </p:nvSpPr>
        <p:spPr>
          <a:xfrm rot="5400000">
            <a:off x="6324600" y="3810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ube 22"/>
          <p:cNvSpPr/>
          <p:nvPr/>
        </p:nvSpPr>
        <p:spPr>
          <a:xfrm rot="5400000">
            <a:off x="6019800" y="3810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ube 23"/>
          <p:cNvSpPr/>
          <p:nvPr/>
        </p:nvSpPr>
        <p:spPr>
          <a:xfrm rot="5400000">
            <a:off x="5638800" y="3810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ube 24"/>
          <p:cNvSpPr/>
          <p:nvPr/>
        </p:nvSpPr>
        <p:spPr>
          <a:xfrm>
            <a:off x="2667000" y="5334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ube 25"/>
          <p:cNvSpPr/>
          <p:nvPr/>
        </p:nvSpPr>
        <p:spPr>
          <a:xfrm>
            <a:off x="2667000" y="4953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ube 26"/>
          <p:cNvSpPr/>
          <p:nvPr/>
        </p:nvSpPr>
        <p:spPr>
          <a:xfrm>
            <a:off x="4572000" y="5334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ube 27"/>
          <p:cNvSpPr/>
          <p:nvPr/>
        </p:nvSpPr>
        <p:spPr>
          <a:xfrm>
            <a:off x="4572000" y="4953000"/>
            <a:ext cx="1752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ube 28"/>
          <p:cNvSpPr/>
          <p:nvPr/>
        </p:nvSpPr>
        <p:spPr>
          <a:xfrm>
            <a:off x="6400800" y="5334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ube 29"/>
          <p:cNvSpPr/>
          <p:nvPr/>
        </p:nvSpPr>
        <p:spPr>
          <a:xfrm>
            <a:off x="6400800" y="4953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ube 30"/>
          <p:cNvSpPr/>
          <p:nvPr/>
        </p:nvSpPr>
        <p:spPr>
          <a:xfrm>
            <a:off x="6781800" y="5334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Cube 31"/>
          <p:cNvSpPr/>
          <p:nvPr/>
        </p:nvSpPr>
        <p:spPr>
          <a:xfrm>
            <a:off x="6781800" y="4953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ube 32"/>
          <p:cNvSpPr/>
          <p:nvPr/>
        </p:nvSpPr>
        <p:spPr>
          <a:xfrm>
            <a:off x="7086600" y="5334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Cube 33"/>
          <p:cNvSpPr/>
          <p:nvPr/>
        </p:nvSpPr>
        <p:spPr>
          <a:xfrm>
            <a:off x="7086600" y="4953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Cube 34"/>
          <p:cNvSpPr/>
          <p:nvPr/>
        </p:nvSpPr>
        <p:spPr>
          <a:xfrm>
            <a:off x="7467600" y="5334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Cube 35"/>
          <p:cNvSpPr/>
          <p:nvPr/>
        </p:nvSpPr>
        <p:spPr>
          <a:xfrm>
            <a:off x="7467600" y="4953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Cube 36"/>
          <p:cNvSpPr/>
          <p:nvPr/>
        </p:nvSpPr>
        <p:spPr>
          <a:xfrm>
            <a:off x="7772400" y="5334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Cube 37"/>
          <p:cNvSpPr/>
          <p:nvPr/>
        </p:nvSpPr>
        <p:spPr>
          <a:xfrm>
            <a:off x="7772400" y="4953000"/>
            <a:ext cx="228600" cy="22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Scale>
                                      <p:cBhvr>
                                        <p:cTn id="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
                                        </p:tgtEl>
                                        <p:attrNameLst>
                                          <p:attrName>ppt_x</p:attrName>
                                          <p:attrName>ppt_y</p:attrName>
                                        </p:attrNameLst>
                                      </p:cBhvr>
                                    </p:animMotion>
                                    <p:animEffect transition="in" filter="fade">
                                      <p:cBhvr>
                                        <p:cTn id="9" dur="10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Scale>
                                      <p:cBhvr>
                                        <p:cTn id="14"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9"/>
                                        </p:tgtEl>
                                        <p:attrNameLst>
                                          <p:attrName>ppt_x</p:attrName>
                                          <p:attrName>ppt_y</p:attrName>
                                        </p:attrNameLst>
                                      </p:cBhvr>
                                    </p:animMotion>
                                    <p:animEffect transition="in" filter="fade">
                                      <p:cBhvr>
                                        <p:cTn id="16" dur="10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Scale>
                                      <p:cBhvr>
                                        <p:cTn id="21"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0"/>
                                        </p:tgtEl>
                                        <p:attrNameLst>
                                          <p:attrName>ppt_x</p:attrName>
                                          <p:attrName>ppt_y</p:attrName>
                                        </p:attrNameLst>
                                      </p:cBhvr>
                                    </p:animMotion>
                                    <p:animEffect transition="in" filter="fade">
                                      <p:cBhvr>
                                        <p:cTn id="23" dur="1000"/>
                                        <p:tgtEl>
                                          <p:spTgt spid="20"/>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Scale>
                                      <p:cBhvr>
                                        <p:cTn id="26"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21"/>
                                        </p:tgtEl>
                                        <p:attrNameLst>
                                          <p:attrName>ppt_x</p:attrName>
                                          <p:attrName>ppt_y</p:attrName>
                                        </p:attrNameLst>
                                      </p:cBhvr>
                                    </p:animMotion>
                                    <p:animEffect transition="in" filter="fade">
                                      <p:cBhvr>
                                        <p:cTn id="28" dur="1000"/>
                                        <p:tgtEl>
                                          <p:spTgt spid="21"/>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Scale>
                                      <p:cBhvr>
                                        <p:cTn id="3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22"/>
                                        </p:tgtEl>
                                        <p:attrNameLst>
                                          <p:attrName>ppt_x</p:attrName>
                                          <p:attrName>ppt_y</p:attrName>
                                        </p:attrNameLst>
                                      </p:cBhvr>
                                    </p:animMotion>
                                    <p:animEffect transition="in" filter="fade">
                                      <p:cBhvr>
                                        <p:cTn id="33" dur="1000"/>
                                        <p:tgtEl>
                                          <p:spTgt spid="22"/>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Scale>
                                      <p:cBhvr>
                                        <p:cTn id="36"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3"/>
                                        </p:tgtEl>
                                        <p:attrNameLst>
                                          <p:attrName>ppt_x</p:attrName>
                                          <p:attrName>ppt_y</p:attrName>
                                        </p:attrNameLst>
                                      </p:cBhvr>
                                    </p:animMotion>
                                    <p:animEffect transition="in" filter="fade">
                                      <p:cBhvr>
                                        <p:cTn id="38" dur="1000"/>
                                        <p:tgtEl>
                                          <p:spTgt spid="23"/>
                                        </p:tgtEl>
                                      </p:cBhvr>
                                    </p:animEffect>
                                  </p:childTnLst>
                                </p:cTn>
                              </p:par>
                              <p:par>
                                <p:cTn id="39" presetID="52"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Scale>
                                      <p:cBhvr>
                                        <p:cTn id="4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4"/>
                                        </p:tgtEl>
                                        <p:attrNameLst>
                                          <p:attrName>ppt_x</p:attrName>
                                          <p:attrName>ppt_y</p:attrName>
                                        </p:attrNameLst>
                                      </p:cBhvr>
                                    </p:animMotion>
                                    <p:animEffect transition="in" filter="fade">
                                      <p:cBhvr>
                                        <p:cTn id="43" dur="1000"/>
                                        <p:tgtEl>
                                          <p:spTgt spid="24"/>
                                        </p:tgtEl>
                                      </p:cBhvr>
                                    </p:animEffect>
                                  </p:childTnLst>
                                </p:cTn>
                              </p:par>
                            </p:childTnLst>
                          </p:cTn>
                        </p:par>
                      </p:childTnLst>
                    </p:cTn>
                  </p:par>
                  <p:par>
                    <p:cTn id="44" fill="hold">
                      <p:stCondLst>
                        <p:cond delay="indefinite"/>
                      </p:stCondLst>
                      <p:childTnLst>
                        <p:par>
                          <p:cTn id="45" fill="hold">
                            <p:stCondLst>
                              <p:cond delay="0"/>
                            </p:stCondLst>
                            <p:childTnLst>
                              <p:par>
                                <p:cTn id="46" presetID="52" presetClass="entr" presetSubtype="0" fill="hold" grpId="0" nodeType="clickEffect">
                                  <p:stCondLst>
                                    <p:cond delay="0"/>
                                  </p:stCondLst>
                                  <p:childTnLst>
                                    <p:set>
                                      <p:cBhvr>
                                        <p:cTn id="47" dur="1" fill="hold">
                                          <p:stCondLst>
                                            <p:cond delay="0"/>
                                          </p:stCondLst>
                                        </p:cTn>
                                        <p:tgtEl>
                                          <p:spTgt spid="25"/>
                                        </p:tgtEl>
                                        <p:attrNameLst>
                                          <p:attrName>style.visibility</p:attrName>
                                        </p:attrNameLst>
                                      </p:cBhvr>
                                      <p:to>
                                        <p:strVal val="visible"/>
                                      </p:to>
                                    </p:set>
                                    <p:animScale>
                                      <p:cBhvr>
                                        <p:cTn id="48"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25"/>
                                        </p:tgtEl>
                                        <p:attrNameLst>
                                          <p:attrName>ppt_x</p:attrName>
                                          <p:attrName>ppt_y</p:attrName>
                                        </p:attrNameLst>
                                      </p:cBhvr>
                                    </p:animMotion>
                                    <p:animEffect transition="in" filter="fade">
                                      <p:cBhvr>
                                        <p:cTn id="50" dur="1000"/>
                                        <p:tgtEl>
                                          <p:spTgt spid="25"/>
                                        </p:tgtEl>
                                      </p:cBhvr>
                                    </p:animEffect>
                                  </p:childTnLst>
                                </p:cTn>
                              </p:par>
                              <p:par>
                                <p:cTn id="51" presetID="52"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Scale>
                                      <p:cBhvr>
                                        <p:cTn id="53"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26"/>
                                        </p:tgtEl>
                                        <p:attrNameLst>
                                          <p:attrName>ppt_x</p:attrName>
                                          <p:attrName>ppt_y</p:attrName>
                                        </p:attrNameLst>
                                      </p:cBhvr>
                                    </p:animMotion>
                                    <p:animEffect transition="in" filter="fade">
                                      <p:cBhvr>
                                        <p:cTn id="55" dur="1000"/>
                                        <p:tgtEl>
                                          <p:spTgt spid="26"/>
                                        </p:tgtEl>
                                      </p:cBhvr>
                                    </p:animEffect>
                                  </p:childTnLst>
                                </p:cTn>
                              </p:par>
                            </p:childTnLst>
                          </p:cTn>
                        </p:par>
                      </p:childTnLst>
                    </p:cTn>
                  </p:par>
                  <p:par>
                    <p:cTn id="56" fill="hold">
                      <p:stCondLst>
                        <p:cond delay="indefinite"/>
                      </p:stCondLst>
                      <p:childTnLst>
                        <p:par>
                          <p:cTn id="57" fill="hold">
                            <p:stCondLst>
                              <p:cond delay="0"/>
                            </p:stCondLst>
                            <p:childTnLst>
                              <p:par>
                                <p:cTn id="58" presetID="52" presetClass="entr" presetSubtype="0" fill="hold" grpId="0" nodeType="clickEffect">
                                  <p:stCondLst>
                                    <p:cond delay="0"/>
                                  </p:stCondLst>
                                  <p:childTnLst>
                                    <p:set>
                                      <p:cBhvr>
                                        <p:cTn id="59" dur="1" fill="hold">
                                          <p:stCondLst>
                                            <p:cond delay="0"/>
                                          </p:stCondLst>
                                        </p:cTn>
                                        <p:tgtEl>
                                          <p:spTgt spid="27"/>
                                        </p:tgtEl>
                                        <p:attrNameLst>
                                          <p:attrName>style.visibility</p:attrName>
                                        </p:attrNameLst>
                                      </p:cBhvr>
                                      <p:to>
                                        <p:strVal val="visible"/>
                                      </p:to>
                                    </p:set>
                                    <p:animScale>
                                      <p:cBhvr>
                                        <p:cTn id="60"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7"/>
                                        </p:tgtEl>
                                        <p:attrNameLst>
                                          <p:attrName>ppt_x</p:attrName>
                                          <p:attrName>ppt_y</p:attrName>
                                        </p:attrNameLst>
                                      </p:cBhvr>
                                    </p:animMotion>
                                    <p:animEffect transition="in" filter="fade">
                                      <p:cBhvr>
                                        <p:cTn id="62" dur="1000"/>
                                        <p:tgtEl>
                                          <p:spTgt spid="27"/>
                                        </p:tgtEl>
                                      </p:cBhvr>
                                    </p:animEffect>
                                  </p:childTnLst>
                                </p:cTn>
                              </p:par>
                              <p:par>
                                <p:cTn id="63" presetID="52" presetClass="entr" presetSubtype="0"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Scale>
                                      <p:cBhvr>
                                        <p:cTn id="65"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28"/>
                                        </p:tgtEl>
                                        <p:attrNameLst>
                                          <p:attrName>ppt_x</p:attrName>
                                          <p:attrName>ppt_y</p:attrName>
                                        </p:attrNameLst>
                                      </p:cBhvr>
                                    </p:animMotion>
                                    <p:animEffect transition="in" filter="fade">
                                      <p:cBhvr>
                                        <p:cTn id="67" dur="1000"/>
                                        <p:tgtEl>
                                          <p:spTgt spid="28"/>
                                        </p:tgtEl>
                                      </p:cBhvr>
                                    </p:animEffect>
                                  </p:childTnLst>
                                </p:cTn>
                              </p:par>
                            </p:childTnLst>
                          </p:cTn>
                        </p:par>
                      </p:childTnLst>
                    </p:cTn>
                  </p:par>
                  <p:par>
                    <p:cTn id="68" fill="hold">
                      <p:stCondLst>
                        <p:cond delay="indefinite"/>
                      </p:stCondLst>
                      <p:childTnLst>
                        <p:par>
                          <p:cTn id="69" fill="hold">
                            <p:stCondLst>
                              <p:cond delay="0"/>
                            </p:stCondLst>
                            <p:childTnLst>
                              <p:par>
                                <p:cTn id="70" presetID="52" presetClass="entr" presetSubtype="0" fill="hold" grpId="0" nodeType="clickEffect">
                                  <p:stCondLst>
                                    <p:cond delay="0"/>
                                  </p:stCondLst>
                                  <p:childTnLst>
                                    <p:set>
                                      <p:cBhvr>
                                        <p:cTn id="71" dur="1" fill="hold">
                                          <p:stCondLst>
                                            <p:cond delay="0"/>
                                          </p:stCondLst>
                                        </p:cTn>
                                        <p:tgtEl>
                                          <p:spTgt spid="29"/>
                                        </p:tgtEl>
                                        <p:attrNameLst>
                                          <p:attrName>style.visibility</p:attrName>
                                        </p:attrNameLst>
                                      </p:cBhvr>
                                      <p:to>
                                        <p:strVal val="visible"/>
                                      </p:to>
                                    </p:set>
                                    <p:animScale>
                                      <p:cBhvr>
                                        <p:cTn id="7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1000" decel="50000" fill="hold">
                                          <p:stCondLst>
                                            <p:cond delay="0"/>
                                          </p:stCondLst>
                                        </p:cTn>
                                        <p:tgtEl>
                                          <p:spTgt spid="29"/>
                                        </p:tgtEl>
                                        <p:attrNameLst>
                                          <p:attrName>ppt_x</p:attrName>
                                          <p:attrName>ppt_y</p:attrName>
                                        </p:attrNameLst>
                                      </p:cBhvr>
                                    </p:animMotion>
                                    <p:animEffect transition="in" filter="fade">
                                      <p:cBhvr>
                                        <p:cTn id="74" dur="1000"/>
                                        <p:tgtEl>
                                          <p:spTgt spid="29"/>
                                        </p:tgtEl>
                                      </p:cBhvr>
                                    </p:animEffect>
                                  </p:childTnLst>
                                </p:cTn>
                              </p:par>
                              <p:par>
                                <p:cTn id="75" presetID="52" presetClass="entr" presetSubtype="0"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Scale>
                                      <p:cBhvr>
                                        <p:cTn id="7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30"/>
                                        </p:tgtEl>
                                        <p:attrNameLst>
                                          <p:attrName>ppt_x</p:attrName>
                                          <p:attrName>ppt_y</p:attrName>
                                        </p:attrNameLst>
                                      </p:cBhvr>
                                    </p:animMotion>
                                    <p:animEffect transition="in" filter="fade">
                                      <p:cBhvr>
                                        <p:cTn id="79" dur="1000"/>
                                        <p:tgtEl>
                                          <p:spTgt spid="30"/>
                                        </p:tgtEl>
                                      </p:cBhvr>
                                    </p:animEffect>
                                  </p:childTnLst>
                                </p:cTn>
                              </p:par>
                              <p:par>
                                <p:cTn id="80" presetID="52" presetClass="entr" presetSubtype="0" fill="hold" grpId="0" nodeType="withEffect">
                                  <p:stCondLst>
                                    <p:cond delay="0"/>
                                  </p:stCondLst>
                                  <p:childTnLst>
                                    <p:set>
                                      <p:cBhvr>
                                        <p:cTn id="81" dur="1" fill="hold">
                                          <p:stCondLst>
                                            <p:cond delay="0"/>
                                          </p:stCondLst>
                                        </p:cTn>
                                        <p:tgtEl>
                                          <p:spTgt spid="31"/>
                                        </p:tgtEl>
                                        <p:attrNameLst>
                                          <p:attrName>style.visibility</p:attrName>
                                        </p:attrNameLst>
                                      </p:cBhvr>
                                      <p:to>
                                        <p:strVal val="visible"/>
                                      </p:to>
                                    </p:set>
                                    <p:animScale>
                                      <p:cBhvr>
                                        <p:cTn id="82"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31"/>
                                        </p:tgtEl>
                                        <p:attrNameLst>
                                          <p:attrName>ppt_x</p:attrName>
                                          <p:attrName>ppt_y</p:attrName>
                                        </p:attrNameLst>
                                      </p:cBhvr>
                                    </p:animMotion>
                                    <p:animEffect transition="in" filter="fade">
                                      <p:cBhvr>
                                        <p:cTn id="84" dur="1000"/>
                                        <p:tgtEl>
                                          <p:spTgt spid="31"/>
                                        </p:tgtEl>
                                      </p:cBhvr>
                                    </p:animEffect>
                                  </p:childTnLst>
                                </p:cTn>
                              </p:par>
                              <p:par>
                                <p:cTn id="85" presetID="52" presetClass="entr" presetSubtype="0" fill="hold" grpId="0" nodeType="withEffect">
                                  <p:stCondLst>
                                    <p:cond delay="0"/>
                                  </p:stCondLst>
                                  <p:childTnLst>
                                    <p:set>
                                      <p:cBhvr>
                                        <p:cTn id="86" dur="1" fill="hold">
                                          <p:stCondLst>
                                            <p:cond delay="0"/>
                                          </p:stCondLst>
                                        </p:cTn>
                                        <p:tgtEl>
                                          <p:spTgt spid="32"/>
                                        </p:tgtEl>
                                        <p:attrNameLst>
                                          <p:attrName>style.visibility</p:attrName>
                                        </p:attrNameLst>
                                      </p:cBhvr>
                                      <p:to>
                                        <p:strVal val="visible"/>
                                      </p:to>
                                    </p:set>
                                    <p:animScale>
                                      <p:cBhvr>
                                        <p:cTn id="87"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32"/>
                                        </p:tgtEl>
                                        <p:attrNameLst>
                                          <p:attrName>ppt_x</p:attrName>
                                          <p:attrName>ppt_y</p:attrName>
                                        </p:attrNameLst>
                                      </p:cBhvr>
                                    </p:animMotion>
                                    <p:animEffect transition="in" filter="fade">
                                      <p:cBhvr>
                                        <p:cTn id="89" dur="1000"/>
                                        <p:tgtEl>
                                          <p:spTgt spid="32"/>
                                        </p:tgtEl>
                                      </p:cBhvr>
                                    </p:animEffect>
                                  </p:childTnLst>
                                </p:cTn>
                              </p:par>
                              <p:par>
                                <p:cTn id="90" presetID="52" presetClass="entr" presetSubtype="0" fill="hold" grpId="0" nodeType="withEffect">
                                  <p:stCondLst>
                                    <p:cond delay="0"/>
                                  </p:stCondLst>
                                  <p:childTnLst>
                                    <p:set>
                                      <p:cBhvr>
                                        <p:cTn id="91" dur="1" fill="hold">
                                          <p:stCondLst>
                                            <p:cond delay="0"/>
                                          </p:stCondLst>
                                        </p:cTn>
                                        <p:tgtEl>
                                          <p:spTgt spid="33"/>
                                        </p:tgtEl>
                                        <p:attrNameLst>
                                          <p:attrName>style.visibility</p:attrName>
                                        </p:attrNameLst>
                                      </p:cBhvr>
                                      <p:to>
                                        <p:strVal val="visible"/>
                                      </p:to>
                                    </p:set>
                                    <p:animScale>
                                      <p:cBhvr>
                                        <p:cTn id="92"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3" dur="1000" decel="50000" fill="hold">
                                          <p:stCondLst>
                                            <p:cond delay="0"/>
                                          </p:stCondLst>
                                        </p:cTn>
                                        <p:tgtEl>
                                          <p:spTgt spid="33"/>
                                        </p:tgtEl>
                                        <p:attrNameLst>
                                          <p:attrName>ppt_x</p:attrName>
                                          <p:attrName>ppt_y</p:attrName>
                                        </p:attrNameLst>
                                      </p:cBhvr>
                                    </p:animMotion>
                                    <p:animEffect transition="in" filter="fade">
                                      <p:cBhvr>
                                        <p:cTn id="94" dur="1000"/>
                                        <p:tgtEl>
                                          <p:spTgt spid="33"/>
                                        </p:tgtEl>
                                      </p:cBhvr>
                                    </p:animEffect>
                                  </p:childTnLst>
                                </p:cTn>
                              </p:par>
                              <p:par>
                                <p:cTn id="95" presetID="52" presetClass="entr" presetSubtype="0" fill="hold" grpId="0" nodeType="withEffect">
                                  <p:stCondLst>
                                    <p:cond delay="0"/>
                                  </p:stCondLst>
                                  <p:childTnLst>
                                    <p:set>
                                      <p:cBhvr>
                                        <p:cTn id="96" dur="1" fill="hold">
                                          <p:stCondLst>
                                            <p:cond delay="0"/>
                                          </p:stCondLst>
                                        </p:cTn>
                                        <p:tgtEl>
                                          <p:spTgt spid="34"/>
                                        </p:tgtEl>
                                        <p:attrNameLst>
                                          <p:attrName>style.visibility</p:attrName>
                                        </p:attrNameLst>
                                      </p:cBhvr>
                                      <p:to>
                                        <p:strVal val="visible"/>
                                      </p:to>
                                    </p:set>
                                    <p:animScale>
                                      <p:cBhvr>
                                        <p:cTn id="9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8" dur="1000" decel="50000" fill="hold">
                                          <p:stCondLst>
                                            <p:cond delay="0"/>
                                          </p:stCondLst>
                                        </p:cTn>
                                        <p:tgtEl>
                                          <p:spTgt spid="34"/>
                                        </p:tgtEl>
                                        <p:attrNameLst>
                                          <p:attrName>ppt_x</p:attrName>
                                          <p:attrName>ppt_y</p:attrName>
                                        </p:attrNameLst>
                                      </p:cBhvr>
                                    </p:animMotion>
                                    <p:animEffect transition="in" filter="fade">
                                      <p:cBhvr>
                                        <p:cTn id="99" dur="1000"/>
                                        <p:tgtEl>
                                          <p:spTgt spid="34"/>
                                        </p:tgtEl>
                                      </p:cBhvr>
                                    </p:animEffect>
                                  </p:childTnLst>
                                </p:cTn>
                              </p:par>
                              <p:par>
                                <p:cTn id="100" presetID="52" presetClass="entr" presetSubtype="0" fill="hold" grpId="0" nodeType="withEffect">
                                  <p:stCondLst>
                                    <p:cond delay="0"/>
                                  </p:stCondLst>
                                  <p:childTnLst>
                                    <p:set>
                                      <p:cBhvr>
                                        <p:cTn id="101" dur="1" fill="hold">
                                          <p:stCondLst>
                                            <p:cond delay="0"/>
                                          </p:stCondLst>
                                        </p:cTn>
                                        <p:tgtEl>
                                          <p:spTgt spid="35"/>
                                        </p:tgtEl>
                                        <p:attrNameLst>
                                          <p:attrName>style.visibility</p:attrName>
                                        </p:attrNameLst>
                                      </p:cBhvr>
                                      <p:to>
                                        <p:strVal val="visible"/>
                                      </p:to>
                                    </p:set>
                                    <p:animScale>
                                      <p:cBhvr>
                                        <p:cTn id="102"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3" dur="1000" decel="50000" fill="hold">
                                          <p:stCondLst>
                                            <p:cond delay="0"/>
                                          </p:stCondLst>
                                        </p:cTn>
                                        <p:tgtEl>
                                          <p:spTgt spid="35"/>
                                        </p:tgtEl>
                                        <p:attrNameLst>
                                          <p:attrName>ppt_x</p:attrName>
                                          <p:attrName>ppt_y</p:attrName>
                                        </p:attrNameLst>
                                      </p:cBhvr>
                                    </p:animMotion>
                                    <p:animEffect transition="in" filter="fade">
                                      <p:cBhvr>
                                        <p:cTn id="104" dur="1000"/>
                                        <p:tgtEl>
                                          <p:spTgt spid="35"/>
                                        </p:tgtEl>
                                      </p:cBhvr>
                                    </p:animEffect>
                                  </p:childTnLst>
                                </p:cTn>
                              </p:par>
                              <p:par>
                                <p:cTn id="105" presetID="52" presetClass="entr" presetSubtype="0" fill="hold" grpId="0" nodeType="withEffect">
                                  <p:stCondLst>
                                    <p:cond delay="0"/>
                                  </p:stCondLst>
                                  <p:childTnLst>
                                    <p:set>
                                      <p:cBhvr>
                                        <p:cTn id="106" dur="1" fill="hold">
                                          <p:stCondLst>
                                            <p:cond delay="0"/>
                                          </p:stCondLst>
                                        </p:cTn>
                                        <p:tgtEl>
                                          <p:spTgt spid="36"/>
                                        </p:tgtEl>
                                        <p:attrNameLst>
                                          <p:attrName>style.visibility</p:attrName>
                                        </p:attrNameLst>
                                      </p:cBhvr>
                                      <p:to>
                                        <p:strVal val="visible"/>
                                      </p:to>
                                    </p:set>
                                    <p:animScale>
                                      <p:cBhvr>
                                        <p:cTn id="10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8" dur="1000" decel="50000" fill="hold">
                                          <p:stCondLst>
                                            <p:cond delay="0"/>
                                          </p:stCondLst>
                                        </p:cTn>
                                        <p:tgtEl>
                                          <p:spTgt spid="36"/>
                                        </p:tgtEl>
                                        <p:attrNameLst>
                                          <p:attrName>ppt_x</p:attrName>
                                          <p:attrName>ppt_y</p:attrName>
                                        </p:attrNameLst>
                                      </p:cBhvr>
                                    </p:animMotion>
                                    <p:animEffect transition="in" filter="fade">
                                      <p:cBhvr>
                                        <p:cTn id="109" dur="1000"/>
                                        <p:tgtEl>
                                          <p:spTgt spid="36"/>
                                        </p:tgtEl>
                                      </p:cBhvr>
                                    </p:animEffect>
                                  </p:childTnLst>
                                </p:cTn>
                              </p:par>
                              <p:par>
                                <p:cTn id="110" presetID="52" presetClass="entr" presetSubtype="0" fill="hold" grpId="0" nodeType="withEffect">
                                  <p:stCondLst>
                                    <p:cond delay="0"/>
                                  </p:stCondLst>
                                  <p:childTnLst>
                                    <p:set>
                                      <p:cBhvr>
                                        <p:cTn id="111" dur="1" fill="hold">
                                          <p:stCondLst>
                                            <p:cond delay="0"/>
                                          </p:stCondLst>
                                        </p:cTn>
                                        <p:tgtEl>
                                          <p:spTgt spid="37"/>
                                        </p:tgtEl>
                                        <p:attrNameLst>
                                          <p:attrName>style.visibility</p:attrName>
                                        </p:attrNameLst>
                                      </p:cBhvr>
                                      <p:to>
                                        <p:strVal val="visible"/>
                                      </p:to>
                                    </p:set>
                                    <p:animScale>
                                      <p:cBhvr>
                                        <p:cTn id="112"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3" dur="1000" decel="50000" fill="hold">
                                          <p:stCondLst>
                                            <p:cond delay="0"/>
                                          </p:stCondLst>
                                        </p:cTn>
                                        <p:tgtEl>
                                          <p:spTgt spid="37"/>
                                        </p:tgtEl>
                                        <p:attrNameLst>
                                          <p:attrName>ppt_x</p:attrName>
                                          <p:attrName>ppt_y</p:attrName>
                                        </p:attrNameLst>
                                      </p:cBhvr>
                                    </p:animMotion>
                                    <p:animEffect transition="in" filter="fade">
                                      <p:cBhvr>
                                        <p:cTn id="114" dur="1000"/>
                                        <p:tgtEl>
                                          <p:spTgt spid="37"/>
                                        </p:tgtEl>
                                      </p:cBhvr>
                                    </p:animEffect>
                                  </p:childTnLst>
                                </p:cTn>
                              </p:par>
                              <p:par>
                                <p:cTn id="115" presetID="52" presetClass="entr" presetSubtype="0" fill="hold" grpId="0" nodeType="withEffect">
                                  <p:stCondLst>
                                    <p:cond delay="0"/>
                                  </p:stCondLst>
                                  <p:childTnLst>
                                    <p:set>
                                      <p:cBhvr>
                                        <p:cTn id="116" dur="1" fill="hold">
                                          <p:stCondLst>
                                            <p:cond delay="0"/>
                                          </p:stCondLst>
                                        </p:cTn>
                                        <p:tgtEl>
                                          <p:spTgt spid="38"/>
                                        </p:tgtEl>
                                        <p:attrNameLst>
                                          <p:attrName>style.visibility</p:attrName>
                                        </p:attrNameLst>
                                      </p:cBhvr>
                                      <p:to>
                                        <p:strVal val="visible"/>
                                      </p:to>
                                    </p:set>
                                    <p:animScale>
                                      <p:cBhvr>
                                        <p:cTn id="117"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38"/>
                                        </p:tgtEl>
                                        <p:attrNameLst>
                                          <p:attrName>ppt_x</p:attrName>
                                          <p:attrName>ppt_y</p:attrName>
                                        </p:attrNameLst>
                                      </p:cBhvr>
                                    </p:animMotion>
                                    <p:animEffect transition="in" filter="fade">
                                      <p:cBhvr>
                                        <p:cTn id="119"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Representation </a:t>
            </a:r>
            <a:endParaRPr lang="en-US" dirty="0"/>
          </a:p>
        </p:txBody>
      </p:sp>
      <p:pic>
        <p:nvPicPr>
          <p:cNvPr id="71682" name="Picture 2"/>
          <p:cNvPicPr>
            <a:picLocks noChangeAspect="1" noChangeArrowheads="1"/>
          </p:cNvPicPr>
          <p:nvPr/>
        </p:nvPicPr>
        <p:blipFill>
          <a:blip r:embed="rId2" cstate="print"/>
          <a:srcRect/>
          <a:stretch>
            <a:fillRect/>
          </a:stretch>
        </p:blipFill>
        <p:spPr bwMode="auto">
          <a:xfrm rot="5400000">
            <a:off x="1969846" y="239954"/>
            <a:ext cx="5356708" cy="731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Specially Designed Instruction in Math PDU Session Two &amp;quot;&quot;/&gt;&lt;property id=&quot;20307&quot; value=&quot;256&quot;/&gt;&lt;/object&gt;&lt;object type=&quot;3&quot; unique_id=&quot;10005&quot;&gt;&lt;property id=&quot;20148&quot; value=&quot;5&quot;/&gt;&lt;property id=&quot;20300&quot; value=&quot;Slide 3 - &amp;quot;Outcomes for Session One  &amp;quot;&quot;/&gt;&lt;property id=&quot;20307&quot; value=&quot;295&quot;/&gt;&lt;/object&gt;&lt;object type=&quot;3&quot; unique_id=&quot;10045&quot;&gt;&lt;property id=&quot;20148&quot; value=&quot;5&quot;/&gt;&lt;property id=&quot;20300&quot; value=&quot;Slide 12 - &amp;quot;4 year olds Operational Sense &amp;quot;&quot;/&gt;&lt;property id=&quot;20307&quot; value=&quot;298&quot;/&gt;&lt;/object&gt;&lt;object type=&quot;3&quot; unique_id=&quot;10046&quot;&gt;&lt;property id=&quot;20148&quot; value=&quot;5&quot;/&gt;&lt;property id=&quot;20300&quot; value=&quot;Slide 13 - &amp;quot;6 year olds Operational Sense &amp;quot;&quot;/&gt;&lt;property id=&quot;20307&quot; value=&quot;299&quot;/&gt;&lt;/object&gt;&lt;object type=&quot;3&quot; unique_id=&quot;10047&quot;&gt;&lt;property id=&quot;20148&quot; value=&quot;5&quot;/&gt;&lt;property id=&quot;20300&quot; value=&quot;Slide 14 - &amp;quot;8 year olds Operational Sense &amp;quot;&quot;/&gt;&lt;property id=&quot;20307&quot; value=&quot;300&quot;/&gt;&lt;/object&gt;&lt;object type=&quot;3&quot; unique_id=&quot;10048&quot;&gt;&lt;property id=&quot;20148&quot; value=&quot;5&quot;/&gt;&lt;property id=&quot;20300&quot; value=&quot;Slide 16 - &amp;quot;10 year olds Operational Sense &amp;quot;&quot;/&gt;&lt;property id=&quot;20307&quot; value=&quot;301&quot;/&gt;&lt;/object&gt;&lt;object type=&quot;3&quot; unique_id=&quot;10049&quot;&gt;&lt;property id=&quot;20148&quot; value=&quot;5&quot;/&gt;&lt;property id=&quot;20300&quot; value=&quot;Slide 44 - &amp;quot;Language and Multiplication &amp;quot;&quot;/&gt;&lt;property id=&quot;20307&quot; value=&quot;302&quot;/&gt;&lt;/object&gt;&lt;object type=&quot;3&quot; unique_id=&quot;11649&quot;&gt;&lt;property id=&quot;20148&quot; value=&quot;5&quot;/&gt;&lt;property id=&quot;20300&quot; value=&quot;Slide 2 - &amp;quot;Text &amp;quot;&quot;/&gt;&lt;property id=&quot;20307&quot; value=&quot;312&quot;/&gt;&lt;/object&gt;&lt;object type=&quot;3&quot; unique_id=&quot;15089&quot;&gt;&lt;property id=&quot;20148&quot; value=&quot;5&quot;/&gt;&lt;property id=&quot;20300&quot; value=&quot;Slide 4 - &amp;quot;Review the math psychological processes &amp;quot;&quot;/&gt;&lt;property id=&quot;20307&quot; value=&quot;332&quot;/&gt;&lt;/object&gt;&lt;object type=&quot;3&quot; unique_id=&quot;15090&quot;&gt;&lt;property id=&quot;20148&quot; value=&quot;5&quot;/&gt;&lt;property id=&quot;20300&quot; value=&quot;Slide 5&quot;/&gt;&lt;property id=&quot;20307&quot; value=&quot;334&quot;/&gt;&lt;/object&gt;&lt;object type=&quot;3&quot; unique_id=&quot;15091&quot;&gt;&lt;property id=&quot;20148&quot; value=&quot;5&quot;/&gt;&lt;property id=&quot;20300&quot; value=&quot;Slide 6 - &amp;quot;Example of CRA with Multiplication &amp;quot;&quot;/&gt;&lt;property id=&quot;20307&quot; value=&quot;333&quot;/&gt;&lt;/object&gt;&lt;object type=&quot;3&quot; unique_id=&quot;15092&quot;&gt;&lt;property id=&quot;20148&quot; value=&quot;5&quot;/&gt;&lt;property id=&quot;20300&quot; value=&quot;Slide 7 - &amp;quot;Concrete &amp;quot;&quot;/&gt;&lt;property id=&quot;20307&quot; value=&quot;336&quot;/&gt;&lt;/object&gt;&lt;object type=&quot;3&quot; unique_id=&quot;15093&quot;&gt;&lt;property id=&quot;20148&quot; value=&quot;5&quot;/&gt;&lt;property id=&quot;20300&quot; value=&quot;Slide 8 - &amp;quot;Concrete &amp;quot;&quot;/&gt;&lt;property id=&quot;20307&quot; value=&quot;368&quot;/&gt;&lt;/object&gt;&lt;object type=&quot;3&quot; unique_id=&quot;15094&quot;&gt;&lt;property id=&quot;20148&quot; value=&quot;5&quot;/&gt;&lt;property id=&quot;20300&quot; value=&quot;Slide 9 - &amp;quot;Representation &amp;quot;&quot;/&gt;&lt;property id=&quot;20307&quot; value=&quot;369&quot;/&gt;&lt;/object&gt;&lt;object type=&quot;3&quot; unique_id=&quot;15095&quot;&gt;&lt;property id=&quot;20148&quot; value=&quot;5&quot;/&gt;&lt;property id=&quot;20300&quot; value=&quot;Slide 10 - &amp;quot;Abstract &amp;quot;&quot;/&gt;&lt;property id=&quot;20307&quot; value=&quot;370&quot;/&gt;&lt;/object&gt;&lt;object type=&quot;3&quot; unique_id=&quot;15096&quot;&gt;&lt;property id=&quot;20148&quot; value=&quot;5&quot;/&gt;&lt;property id=&quot;20300&quot; value=&quot;Slide 11&quot;/&gt;&lt;property id=&quot;20307&quot; value=&quot;335&quot;/&gt;&lt;/object&gt;&lt;object type=&quot;3&quot; unique_id=&quot;15097&quot;&gt;&lt;property id=&quot;20148&quot; value=&quot;5&quot;/&gt;&lt;property id=&quot;20300&quot; value=&quot;Slide 15 - &amp;quot;8 year old can now… &amp;quot;&quot;/&gt;&lt;property id=&quot;20307&quot; value=&quot;337&quot;/&gt;&lt;/object&gt;&lt;object type=&quot;3&quot; unique_id=&quot;15098&quot;&gt;&lt;property id=&quot;20148&quot; value=&quot;5&quot;/&gt;&lt;property id=&quot;20300&quot; value=&quot;Slide 17 - &amp;quot;A 10 year old can …&amp;quot;&quot;/&gt;&lt;property id=&quot;20307&quot; value=&quot;338&quot;/&gt;&lt;/object&gt;&lt;object type=&quot;3&quot; unique_id=&quot;15099&quot;&gt;&lt;property id=&quot;20148&quot; value=&quot;5&quot;/&gt;&lt;property id=&quot;20300&quot; value=&quot;Slide 18 - &amp;quot;Multiplication: Natural or Invented?&amp;quot;&quot;/&gt;&lt;property id=&quot;20307&quot; value=&quot;339&quot;/&gt;&lt;/object&gt;&lt;object type=&quot;3&quot; unique_id=&quot;15100&quot;&gt;&lt;property id=&quot;20148&quot; value=&quot;5&quot;/&gt;&lt;property id=&quot;20300&quot; value=&quot;Slide 19 - &amp;quot;What is multiplication? &amp;quot;&quot;/&gt;&lt;property id=&quot;20307&quot; value=&quot;340&quot;/&gt;&lt;/object&gt;&lt;object type=&quot;3&quot; unique_id=&quot;15101&quot;&gt;&lt;property id=&quot;20148&quot; value=&quot;5&quot;/&gt;&lt;property id=&quot;20300&quot; value=&quot;Slide 20 - &amp;quot;Imaging studies show that the brain recruits more neural networks during multiplication than during subtraction.&amp;quot;&quot;/&gt;&lt;property id=&quot;20307&quot; value=&quot;341&quot;/&gt;&lt;/object&gt;&lt;object type=&quot;3&quot; unique_id=&quot;15102&quot;&gt;&lt;property id=&quot;20148&quot; value=&quot;5&quot;/&gt;&lt;property id=&quot;20300&quot; value=&quot;Slide 21 - &amp;quot;Natural vs Invented &amp;quot;&quot;/&gt;&lt;property id=&quot;20307&quot; value=&quot;342&quot;/&gt;&lt;/object&gt;&lt;object type=&quot;3&quot; unique_id=&quot;15103&quot;&gt;&lt;property id=&quot;20148&quot; value=&quot;5&quot;/&gt;&lt;property id=&quot;20300&quot; value=&quot;Slide 22 - &amp;quot;Multiplication and Mistakes &amp;quot;&quot;/&gt;&lt;property id=&quot;20307&quot; value=&quot;343&quot;/&gt;&lt;/object&gt;&lt;object type=&quot;3&quot; unique_id=&quot;15104&quot;&gt;&lt;property id=&quot;20148&quot; value=&quot;5&quot;/&gt;&lt;property id=&quot;20300&quot; value=&quot;Slide 23 - &amp;quot;Why? Three factors … &amp;quot;&quot;/&gt;&lt;property id=&quot;20307&quot; value=&quot;344&quot;/&gt;&lt;/object&gt;&lt;object type=&quot;3&quot; unique_id=&quot;15105&quot;&gt;&lt;property id=&quot;20148&quot; value=&quot;5&quot;/&gt;&lt;property id=&quot;20300&quot; value=&quot;Slide 24 - &amp;quot;Memory &amp;quot;&quot;/&gt;&lt;property id=&quot;20307&quot; value=&quot;356&quot;/&gt;&lt;/object&gt;&lt;object type=&quot;3&quot; unique_id=&quot;15106&quot;&gt;&lt;property id=&quot;20148&quot; value=&quot;5&quot;/&gt;&lt;property id=&quot;20300&quot; value=&quot;Slide 25 - &amp;quot;Memory and Multiplication &amp;quot;&quot;/&gt;&lt;property id=&quot;20307&quot; value=&quot;347&quot;/&gt;&lt;/object&gt;&lt;object type=&quot;3&quot; unique_id=&quot;15107&quot;&gt;&lt;property id=&quot;20148&quot; value=&quot;5&quot;/&gt;&lt;property id=&quot;20300&quot; value=&quot;Slide 26 - &amp;quot;Because… &amp;quot;&quot;/&gt;&lt;property id=&quot;20307&quot; value=&quot;346&quot;/&gt;&lt;/object&gt;&lt;object type=&quot;3&quot; unique_id=&quot;15108&quot;&gt;&lt;property id=&quot;20148&quot; value=&quot;5&quot;/&gt;&lt;property id=&quot;20300&quot; value=&quot;Slide 27&quot;/&gt;&lt;property id=&quot;20307&quot; value=&quot;350&quot;/&gt;&lt;/object&gt;&lt;object type=&quot;3&quot; unique_id=&quot;15109&quot;&gt;&lt;property id=&quot;20148&quot; value=&quot;5&quot;/&gt;&lt;property id=&quot;20300&quot; value=&quot;Slide 28 - &amp;quot;What is the tip on this bill? &amp;quot;&quot;/&gt;&lt;property id=&quot;20307&quot; value=&quot;358&quot;/&gt;&lt;/object&gt;&lt;object type=&quot;3&quot; unique_id=&quot;15110&quot;&gt;&lt;property id=&quot;20148&quot; value=&quot;5&quot;/&gt;&lt;property id=&quot;20300&quot; value=&quot;Slide 29 - &amp;quot;Memorization of multiplication facts; Is this intuitive? &amp;quot;&quot;/&gt;&lt;property id=&quot;20307&quot; value=&quot;351&quot;/&gt;&lt;/object&gt;&lt;object type=&quot;3&quot; unique_id=&quot;15111&quot;&gt;&lt;property id=&quot;20148&quot; value=&quot;5&quot;/&gt;&lt;property id=&quot;20300&quot; value=&quot;Slide 30 - &amp;quot;Memorization of multiplication facts; Is this intuitive? &amp;quot;&quot;/&gt;&lt;property id=&quot;20307&quot; value=&quot;352&quot;/&gt;&lt;/object&gt;&lt;object type=&quot;3&quot; unique_id=&quot;15112&quot;&gt;&lt;property id=&quot;20148&quot; value=&quot;5&quot;/&gt;&lt;property id=&quot;20300&quot; value=&quot;Slide 31 - &amp;quot;Memorization of multiplication facts; Is this intuitive? &amp;quot;&quot;/&gt;&lt;property id=&quot;20307&quot; value=&quot;353&quot;/&gt;&lt;/object&gt;&lt;object type=&quot;3&quot; unique_id=&quot;15113&quot;&gt;&lt;property id=&quot;20148&quot; value=&quot;5&quot;/&gt;&lt;property id=&quot;20300&quot; value=&quot;Slide 32 - &amp;quot;So what does this mean for your teaching? &amp;quot;&quot;/&gt;&lt;property id=&quot;20307&quot; value=&quot;354&quot;/&gt;&lt;/object&gt;&lt;object type=&quot;3&quot; unique_id=&quot;15114&quot;&gt;&lt;property id=&quot;20148&quot; value=&quot;5&quot;/&gt;&lt;property id=&quot;20300&quot; value=&quot;Slide 33 - &amp;quot;Pattern Recognition and Associations  &amp;quot;&quot;/&gt;&lt;property id=&quot;20307&quot; value=&quot;357&quot;/&gt;&lt;/object&gt;&lt;object type=&quot;3&quot; unique_id=&quot;15115&quot;&gt;&lt;property id=&quot;20148&quot; value=&quot;5&quot;/&gt;&lt;property id=&quot;20300&quot; value=&quot;Slide 34 - &amp;quot;Associative Memory &amp;quot;&quot;/&gt;&lt;property id=&quot;20307&quot; value=&quot;345&quot;/&gt;&lt;/object&gt;&lt;object type=&quot;3&quot; unique_id=&quot;15116&quot;&gt;&lt;property id=&quot;20148&quot; value=&quot;5&quot;/&gt;&lt;property id=&quot;20300&quot; value=&quot;Slide 35 - &amp;quot;Associative Memory &amp;quot;&quot;/&gt;&lt;property id=&quot;20307&quot; value=&quot;348&quot;/&gt;&lt;/object&gt;&lt;object type=&quot;3&quot; unique_id=&quot;15117&quot;&gt;&lt;property id=&quot;20148&quot; value=&quot;5&quot;/&gt;&lt;property id=&quot;20300&quot; value=&quot;Slide 36 - &amp;quot;Associative Memory &amp;quot;&quot;/&gt;&lt;property id=&quot;20307&quot; value=&quot;349&quot;/&gt;&lt;/object&gt;&lt;object type=&quot;3&quot; unique_id=&quot;15118&quot;&gt;&lt;property id=&quot;20148&quot; value=&quot;5&quot;/&gt;&lt;property id=&quot;20300&quot; value=&quot;Slide 37 - &amp;quot;Associations interfere with multiplication mastery &amp;quot;&quot;/&gt;&lt;property id=&quot;20307&quot; value=&quot;355&quot;/&gt;&lt;/object&gt;&lt;object type=&quot;3&quot; unique_id=&quot;15119&quot;&gt;&lt;property id=&quot;20148&quot; value=&quot;5&quot;/&gt;&lt;property id=&quot;20300&quot; value=&quot;Slide 38&quot;/&gt;&lt;property id=&quot;20307&quot; value=&quot;359&quot;/&gt;&lt;/object&gt;&lt;object type=&quot;3&quot; unique_id=&quot;15120&quot;&gt;&lt;property id=&quot;20148&quot; value=&quot;5&quot;/&gt;&lt;property id=&quot;20300&quot; value=&quot;Slide 39&quot;/&gt;&lt;property id=&quot;20307&quot; value=&quot;360&quot;/&gt;&lt;/object&gt;&lt;object type=&quot;3&quot; unique_id=&quot;15121&quot;&gt;&lt;property id=&quot;20148&quot; value=&quot;5&quot;/&gt;&lt;property id=&quot;20300&quot; value=&quot;Slide 40&quot;/&gt;&lt;property id=&quot;20307&quot; value=&quot;361&quot;/&gt;&lt;/object&gt;&lt;object type=&quot;3&quot; unique_id=&quot;15122&quot;&gt;&lt;property id=&quot;20148&quot; value=&quot;5&quot;/&gt;&lt;property id=&quot;20300&quot; value=&quot;Slide 41 - &amp;quot;So what does this mean for your teaching? &amp;quot;&quot;/&gt;&lt;property id=&quot;20307&quot; value=&quot;362&quot;/&gt;&lt;/object&gt;&lt;object type=&quot;3&quot; unique_id=&quot;15123&quot;&gt;&lt;property id=&quot;20148&quot; value=&quot;5&quot;/&gt;&lt;property id=&quot;20300&quot; value=&quot;Slide 42 - &amp;quot;Language&amp;quot;&quot;/&gt;&lt;property id=&quot;20307&quot; value=&quot;363&quot;/&gt;&lt;/object&gt;&lt;object type=&quot;3&quot; unique_id=&quot;15124&quot;&gt;&lt;property id=&quot;20148&quot; value=&quot;5&quot;/&gt;&lt;property id=&quot;20300&quot; value=&quot;Slide 43&quot;/&gt;&lt;property id=&quot;20307&quot; value=&quot;364&quot;/&gt;&lt;/object&gt;&lt;object type=&quot;3&quot; unique_id=&quot;15125&quot;&gt;&lt;property id=&quot;20148&quot; value=&quot;5&quot;/&gt;&lt;property id=&quot;20300&quot; value=&quot;Slide 45&quot;/&gt;&lt;property id=&quot;20307&quot; value=&quot;365&quot;/&gt;&lt;/object&gt;&lt;object type=&quot;3&quot; unique_id=&quot;15126&quot;&gt;&lt;property id=&quot;20148&quot; value=&quot;5&quot;/&gt;&lt;property id=&quot;20300&quot; value=&quot;Slide 46 - &amp;quot;So what does this mean for your teaching? &amp;quot;&quot;/&gt;&lt;property id=&quot;20307&quot; value=&quot;366&quot;/&gt;&lt;/object&gt;&lt;object type=&quot;3&quot; unique_id=&quot;15127&quot;&gt;&lt;property id=&quot;20148&quot; value=&quot;5&quot;/&gt;&lt;property id=&quot;20300&quot; value=&quot;Slide 47 - &amp;quot;Next time we meet… 11-27-12&amp;quot;&quot;/&gt;&lt;property id=&quot;20307&quot; value=&quot;367&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511</TotalTime>
  <Words>1742</Words>
  <Application>Microsoft Office PowerPoint</Application>
  <PresentationFormat>On-screen Show (4:3)</PresentationFormat>
  <Paragraphs>222</Paragraphs>
  <Slides>47</Slides>
  <Notes>9</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Equity</vt:lpstr>
      <vt:lpstr>Specially Designed Instruction in Math PDU Session Two </vt:lpstr>
      <vt:lpstr>Text </vt:lpstr>
      <vt:lpstr>Outcomes for Session One  </vt:lpstr>
      <vt:lpstr>Review the math psychological processes </vt:lpstr>
      <vt:lpstr>Slide 5</vt:lpstr>
      <vt:lpstr>Example of CRA with Multiplication </vt:lpstr>
      <vt:lpstr>Concrete </vt:lpstr>
      <vt:lpstr>Concrete </vt:lpstr>
      <vt:lpstr>Representation </vt:lpstr>
      <vt:lpstr>Abstract </vt:lpstr>
      <vt:lpstr>Slide 11</vt:lpstr>
      <vt:lpstr>4 year olds Operational Sense </vt:lpstr>
      <vt:lpstr>6 year olds Operational Sense </vt:lpstr>
      <vt:lpstr>8 year olds Operational Sense </vt:lpstr>
      <vt:lpstr>8 year old can now… </vt:lpstr>
      <vt:lpstr>10 year olds Operational Sense </vt:lpstr>
      <vt:lpstr>A 10 year old can …</vt:lpstr>
      <vt:lpstr>Multiplication: Natural or Invented?</vt:lpstr>
      <vt:lpstr>What is multiplication? </vt:lpstr>
      <vt:lpstr>Imaging studies show that the brain recruits more neural networks during multiplication than during subtraction.</vt:lpstr>
      <vt:lpstr>Natural vs Invented </vt:lpstr>
      <vt:lpstr>Multiplication and Mistakes </vt:lpstr>
      <vt:lpstr>Why? Three factors … </vt:lpstr>
      <vt:lpstr>Memory </vt:lpstr>
      <vt:lpstr>Memory and Multiplication </vt:lpstr>
      <vt:lpstr>Because… </vt:lpstr>
      <vt:lpstr>Slide 27</vt:lpstr>
      <vt:lpstr>What is the tip on this bill? </vt:lpstr>
      <vt:lpstr>Memorization of multiplication facts; Is this intuitive? </vt:lpstr>
      <vt:lpstr>Memorization of multiplication facts; Is this intuitive? </vt:lpstr>
      <vt:lpstr>Memorization of multiplication facts; Is this intuitive? </vt:lpstr>
      <vt:lpstr>So what does this mean for your teaching? </vt:lpstr>
      <vt:lpstr>Pattern Recognition and Associations  </vt:lpstr>
      <vt:lpstr>Associative Memory </vt:lpstr>
      <vt:lpstr>Associative Memory </vt:lpstr>
      <vt:lpstr>Associative Memory </vt:lpstr>
      <vt:lpstr>Associations interfere with multiplication mastery </vt:lpstr>
      <vt:lpstr>Slide 38</vt:lpstr>
      <vt:lpstr>Slide 39</vt:lpstr>
      <vt:lpstr>Slide 40</vt:lpstr>
      <vt:lpstr>So what does this mean for your teaching? </vt:lpstr>
      <vt:lpstr>Language</vt:lpstr>
      <vt:lpstr>Slide 43</vt:lpstr>
      <vt:lpstr>Language and Multiplication </vt:lpstr>
      <vt:lpstr>Slide 45</vt:lpstr>
      <vt:lpstr>So what does this mean for your teaching? </vt:lpstr>
      <vt:lpstr>Next time we meet… 11-27-12</vt:lpstr>
    </vt:vector>
  </TitlesOfParts>
  <Company>DPS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Considerations around Math Instruction for Students with Disabilities</dc:title>
  <dc:creator>Robert Frantum-Allen</dc:creator>
  <cp:lastModifiedBy>Robert Frantum-Allen</cp:lastModifiedBy>
  <cp:revision>8</cp:revision>
  <dcterms:created xsi:type="dcterms:W3CDTF">2012-05-10T03:16:01Z</dcterms:created>
  <dcterms:modified xsi:type="dcterms:W3CDTF">2012-10-30T22:17:15Z</dcterms:modified>
</cp:coreProperties>
</file>